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57" r:id="rId3"/>
    <p:sldId id="291" r:id="rId4"/>
    <p:sldId id="292" r:id="rId5"/>
    <p:sldId id="283" r:id="rId6"/>
    <p:sldId id="277" r:id="rId7"/>
    <p:sldId id="282" r:id="rId8"/>
    <p:sldId id="286" r:id="rId9"/>
    <p:sldId id="293" r:id="rId10"/>
    <p:sldId id="294" r:id="rId11"/>
    <p:sldId id="278" r:id="rId12"/>
    <p:sldId id="260" r:id="rId13"/>
    <p:sldId id="261" r:id="rId14"/>
    <p:sldId id="290" r:id="rId15"/>
    <p:sldId id="265" r:id="rId16"/>
    <p:sldId id="263" r:id="rId17"/>
    <p:sldId id="262" r:id="rId18"/>
    <p:sldId id="266" r:id="rId19"/>
    <p:sldId id="284" r:id="rId20"/>
    <p:sldId id="297" r:id="rId21"/>
    <p:sldId id="279" r:id="rId22"/>
    <p:sldId id="269" r:id="rId23"/>
    <p:sldId id="280" r:id="rId24"/>
    <p:sldId id="270" r:id="rId25"/>
    <p:sldId id="271" r:id="rId26"/>
    <p:sldId id="298" r:id="rId27"/>
    <p:sldId id="296"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pa Amin" initials="ASA" lastIdx="1" clrIdx="0"/>
  <p:cmAuthor id="1" name="Alpa"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55"/>
    <a:srgbClr val="BE1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5305" autoAdjust="0"/>
  </p:normalViewPr>
  <p:slideViewPr>
    <p:cSldViewPr>
      <p:cViewPr>
        <p:scale>
          <a:sx n="77" d="100"/>
          <a:sy n="77" d="100"/>
        </p:scale>
        <p:origin x="-39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10F8E2-F441-416E-887B-33CC6C29FA4A}" type="datetimeFigureOut">
              <a:rPr lang="en-US" smtClean="0"/>
              <a:pPr/>
              <a:t>2/10/2014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383E84-AD15-4EDE-95F0-016DC5BEF914}" type="slidenum">
              <a:rPr lang="en-US" smtClean="0"/>
              <a:pPr/>
              <a:t>‹#›</a:t>
            </a:fld>
            <a:endParaRPr lang="en-US"/>
          </a:p>
        </p:txBody>
      </p:sp>
    </p:spTree>
    <p:extLst>
      <p:ext uri="{BB962C8B-B14F-4D97-AF65-F5344CB8AC3E}">
        <p14:creationId xmlns:p14="http://schemas.microsoft.com/office/powerpoint/2010/main" val="233602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EB30C-D1F9-457E-AB90-2279F2CE54D6}" type="datetimeFigureOut">
              <a:rPr lang="en-US" smtClean="0"/>
              <a:pPr/>
              <a:t>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F3C9C-A3FE-459B-82E4-02A12E8BFE71}" type="slidenum">
              <a:rPr lang="en-US" smtClean="0"/>
              <a:pPr/>
              <a:t>‹#›</a:t>
            </a:fld>
            <a:endParaRPr lang="en-US"/>
          </a:p>
        </p:txBody>
      </p:sp>
    </p:spTree>
    <p:extLst>
      <p:ext uri="{BB962C8B-B14F-4D97-AF65-F5344CB8AC3E}">
        <p14:creationId xmlns:p14="http://schemas.microsoft.com/office/powerpoint/2010/main" val="241623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a:t>
            </a:fld>
            <a:endParaRPr lang="en-US"/>
          </a:p>
        </p:txBody>
      </p:sp>
    </p:spTree>
    <p:extLst>
      <p:ext uri="{BB962C8B-B14F-4D97-AF65-F5344CB8AC3E}">
        <p14:creationId xmlns:p14="http://schemas.microsoft.com/office/powerpoint/2010/main" val="407173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10</a:t>
            </a:fld>
            <a:endParaRPr lang="en-US"/>
          </a:p>
        </p:txBody>
      </p:sp>
    </p:spTree>
    <p:extLst>
      <p:ext uri="{BB962C8B-B14F-4D97-AF65-F5344CB8AC3E}">
        <p14:creationId xmlns:p14="http://schemas.microsoft.com/office/powerpoint/2010/main" val="219545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Focus on providing effective advocacy on the issues and not on the language barriers that exist </a:t>
            </a:r>
          </a:p>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13</a:t>
            </a:fld>
            <a:endParaRPr lang="en-US"/>
          </a:p>
        </p:txBody>
      </p:sp>
    </p:spTree>
    <p:extLst>
      <p:ext uri="{BB962C8B-B14F-4D97-AF65-F5344CB8AC3E}">
        <p14:creationId xmlns:p14="http://schemas.microsoft.com/office/powerpoint/2010/main" val="83429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14</a:t>
            </a:fld>
            <a:endParaRPr lang="en-US"/>
          </a:p>
        </p:txBody>
      </p:sp>
    </p:spTree>
    <p:extLst>
      <p:ext uri="{BB962C8B-B14F-4D97-AF65-F5344CB8AC3E}">
        <p14:creationId xmlns:p14="http://schemas.microsoft.com/office/powerpoint/2010/main" val="378486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Competence involves learning what kind of reasonable accommodation your client needs for meetings and for keeping in touch</a:t>
            </a:r>
          </a:p>
          <a:p>
            <a:endParaRPr lang="en-US" baseline="0" dirty="0" smtClean="0"/>
          </a:p>
          <a:p>
            <a:r>
              <a:rPr lang="en-US" baseline="0" dirty="0" smtClean="0"/>
              <a:t>Make an initial assessment of your client’s needs:</a:t>
            </a:r>
          </a:p>
          <a:p>
            <a:endParaRPr lang="en-US" baseline="0" dirty="0" smtClean="0"/>
          </a:p>
          <a:p>
            <a:r>
              <a:rPr lang="en-US" baseline="0" dirty="0" smtClean="0"/>
              <a:t>1-Language: interpreter needed? How do you know? What language?</a:t>
            </a:r>
          </a:p>
          <a:p>
            <a:endParaRPr lang="en-US" baseline="0" dirty="0" smtClean="0"/>
          </a:p>
          <a:p>
            <a:pPr lvl="0"/>
            <a:r>
              <a:rPr lang="en-US" baseline="0" dirty="0" smtClean="0"/>
              <a:t>2-DHH: does the client need an ASL/oral/speech interpreter? </a:t>
            </a:r>
            <a:r>
              <a:rPr lang="en-US" sz="1200" kern="1200" dirty="0" smtClean="0">
                <a:solidFill>
                  <a:schemeClr val="tx1"/>
                </a:solidFill>
                <a:latin typeface="+mn-lt"/>
                <a:ea typeface="+mn-ea"/>
                <a:cs typeface="+mn-cs"/>
              </a:rPr>
              <a:t>ASL is the primary language used by the Deaf community,</a:t>
            </a:r>
            <a:r>
              <a:rPr lang="en-US" sz="1200" kern="1200" baseline="0" dirty="0" smtClean="0">
                <a:solidFill>
                  <a:schemeClr val="tx1"/>
                </a:solidFill>
                <a:latin typeface="+mn-lt"/>
                <a:ea typeface="+mn-ea"/>
                <a:cs typeface="+mn-cs"/>
              </a:rPr>
              <a:t> b</a:t>
            </a:r>
            <a:r>
              <a:rPr lang="en-US" sz="1200" kern="1200" dirty="0" smtClean="0">
                <a:solidFill>
                  <a:schemeClr val="tx1"/>
                </a:solidFill>
                <a:latin typeface="+mn-lt"/>
                <a:ea typeface="+mn-ea"/>
                <a:cs typeface="+mn-cs"/>
              </a:rPr>
              <a:t>ut ASL is not universal. </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Language needs differ greatly between deaf clients, so a first step should be assessing the best way to communicate with the client. Fluency in ASL, the ability to read lips or write clearly in English, and the ability for oral expression varies with individuals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Understanding how your client wants to be perceived as a person is important for having a good attorney-client relationship. Don’t be afraid to ask your client what they feel comfortable with</a:t>
            </a:r>
            <a:r>
              <a:rPr lang="en-US" sz="1200" kern="1200" baseline="0" dirty="0" smtClean="0">
                <a:solidFill>
                  <a:schemeClr val="tx1"/>
                </a:solidFill>
                <a:latin typeface="+mn-lt"/>
                <a:ea typeface="+mn-ea"/>
                <a:cs typeface="+mn-cs"/>
              </a:rPr>
              <a:t> or want, but also know that some clients may not self-identify as LEP or not wish to burden you by asking you to get an interpreter. </a:t>
            </a:r>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An attorney representing an LEP or DHH client with diminished capacity should consider that taking “protective action” will include ensuring clients have adequate language assistance in order to communicate effectively with the attorney, the court or any other relevant entities to the action. </a:t>
            </a:r>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rule mandates that a lawyer inform, consult with, explain and seek informed consent from the client about the case. </a:t>
            </a:r>
            <a:endParaRPr lang="en-US" dirty="0" smtClean="0"/>
          </a:p>
          <a:p>
            <a:endParaRPr lang="en-US" dirty="0" smtClean="0"/>
          </a:p>
          <a:p>
            <a:r>
              <a:rPr lang="en-US" dirty="0" smtClean="0"/>
              <a:t>If</a:t>
            </a:r>
            <a:r>
              <a:rPr lang="en-US" baseline="0" dirty="0" smtClean="0"/>
              <a:t> the attorney cannot communicate effectively with a client who has a limited ability to communicate in English, then it will be impossible for the attorney to communicate adequate information and explanation about the material risks of, and reasonable available alternatives to, proposed attorney conduct. If the attorney does not adequately communicate with the client in that regard, then the client cannot provide informed consent to enter into an agreement to the proposed course of attorney conduct. </a:t>
            </a:r>
          </a:p>
          <a:p>
            <a:endParaRPr lang="en-US" baseline="0" dirty="0" smtClean="0"/>
          </a:p>
          <a:p>
            <a:r>
              <a:rPr lang="en-US" baseline="0" dirty="0" smtClean="0"/>
              <a:t>Where a language barrier exists, it is incumbent on the attorney, through the use of an interpreter, to ensure that the client fully understands the situation. This would mean that beyond simply hiring an interpreter to communicate with the client, an attorney should ask clarifying questions of the client to both fully understand his or her questions and properly supervise the work of the interpreter. </a:t>
            </a:r>
          </a:p>
          <a:p>
            <a:endParaRPr lang="en-US" baseline="0" dirty="0" smtClean="0"/>
          </a:p>
          <a:p>
            <a:r>
              <a:rPr lang="en-US" baseline="0" dirty="0" smtClean="0"/>
              <a:t>LEP persons may not always self-identify and may state that they understand more English than they actually do. They may also fear differential treatment as LEP persons.</a:t>
            </a:r>
          </a:p>
        </p:txBody>
      </p:sp>
      <p:sp>
        <p:nvSpPr>
          <p:cNvPr id="4" name="Slide Number Placeholder 3"/>
          <p:cNvSpPr>
            <a:spLocks noGrp="1"/>
          </p:cNvSpPr>
          <p:nvPr>
            <p:ph type="sldNum" sz="quarter" idx="10"/>
          </p:nvPr>
        </p:nvSpPr>
        <p:spPr/>
        <p:txBody>
          <a:bodyPr/>
          <a:lstStyle/>
          <a:p>
            <a:fld id="{F8AF3C9C-A3FE-459B-82E4-02A12E8BFE7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Attorney must keep all information related to client representation confidential (see exceptions xlii)</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Generally speaking, confidentiality not lost when if the interpreter is acting as the agent of the attorney  (see </a:t>
            </a:r>
            <a:r>
              <a:rPr lang="en-US" dirty="0" err="1" smtClean="0"/>
              <a:t>fn</a:t>
            </a:r>
            <a:r>
              <a:rPr lang="en-US" dirty="0" smtClean="0"/>
              <a:t> #4,JF article)</a:t>
            </a:r>
          </a:p>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Tx/>
              <a:buAutoNum type="arabicParenR"/>
            </a:pPr>
            <a:r>
              <a:rPr lang="en-US" dirty="0" smtClean="0"/>
              <a:t>This does not mean that a court will automatically confer privileged</a:t>
            </a:r>
            <a:r>
              <a:rPr lang="en-US" baseline="0" dirty="0" smtClean="0"/>
              <a:t> status on attorney-client communications involving interpreters. If the court determines that the interpreter’s role is not “necessary, or at least highly useful,” to the client’s ability to receive informed legal advice, then the presence of the interpreter may prevent the privilege from arising in the first place. </a:t>
            </a:r>
          </a:p>
          <a:p>
            <a:pPr marL="228600" indent="-228600">
              <a:buFontTx/>
              <a:buNone/>
            </a:pPr>
            <a:endParaRPr lang="en-US" baseline="0" dirty="0" smtClean="0"/>
          </a:p>
          <a:p>
            <a:pPr>
              <a:buFontTx/>
              <a:buNone/>
            </a:pPr>
            <a:r>
              <a:rPr lang="en-US" baseline="0" dirty="0" smtClean="0"/>
              <a:t>2) Once the privilege is waived, it is waived forever with respect to any third party who later requests it during discovery.</a:t>
            </a:r>
          </a:p>
          <a:p>
            <a:pPr>
              <a:buFontTx/>
              <a:buNone/>
            </a:pPr>
            <a:endParaRPr lang="en-US" baseline="0" dirty="0" smtClean="0"/>
          </a:p>
          <a:p>
            <a:pPr>
              <a:buFontTx/>
              <a:buNone/>
            </a:pPr>
            <a:r>
              <a:rPr lang="en-US" baseline="0" dirty="0" smtClean="0"/>
              <a:t>Waiver most often occurs when the actual attorney-client communication, or substantive details about it, are disclosed to third parties outside of the attorney-client relationship. Such third parties can include friends, family members, or any other person whose role is not necessary to facilitate communication between the attorney and client. </a:t>
            </a:r>
          </a:p>
          <a:p>
            <a:pPr>
              <a:buFontTx/>
              <a:buNone/>
            </a:pPr>
            <a:endParaRPr lang="en-US" baseline="0" dirty="0" smtClean="0"/>
          </a:p>
          <a:p>
            <a:pPr>
              <a:buFontTx/>
              <a:buNone/>
            </a:pPr>
            <a:r>
              <a:rPr lang="en-US" baseline="0" dirty="0" smtClean="0"/>
              <a:t>Waiver does not require a specific intent to waive. Therefore, as attorneys we should remind our interpreters that good intentions alone, are not a defense to a waiver of privilege. </a:t>
            </a:r>
          </a:p>
          <a:p>
            <a:pPr>
              <a:buFontTx/>
              <a:buNone/>
            </a:pPr>
            <a:endParaRPr lang="en-US" baseline="0" dirty="0" smtClean="0"/>
          </a:p>
          <a:p>
            <a:pPr>
              <a:buFontTx/>
              <a:buNone/>
            </a:pPr>
            <a:r>
              <a:rPr lang="en-US" baseline="0" dirty="0" smtClean="0"/>
              <a:t>Interpreters should further be instructed not to reveal to a third party anything that the interpreter has learned during the course of providing interpretation services to the client, and that if he/she does, it could result in the waiver of all facts and discussions between the attorney and the client, not just the specific facts revealed by the interpreter to a third party. </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F3C9C-A3FE-459B-82E4-02A12E8BFE71}" type="slidenum">
              <a:rPr lang="en-US" smtClean="0"/>
              <a:pPr/>
              <a:t>2</a:t>
            </a:fld>
            <a:endParaRPr lang="en-US"/>
          </a:p>
        </p:txBody>
      </p:sp>
    </p:spTree>
    <p:extLst>
      <p:ext uri="{BB962C8B-B14F-4D97-AF65-F5344CB8AC3E}">
        <p14:creationId xmlns:p14="http://schemas.microsoft.com/office/powerpoint/2010/main" val="4262397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a:t>
            </a:r>
            <a:r>
              <a:rPr lang="en-US" baseline="0" dirty="0" smtClean="0"/>
              <a:t> mandatory reporters can be anyone from a physician, social worker, to a school teacher.</a:t>
            </a:r>
            <a:endParaRPr lang="en-US" dirty="0" smtClean="0"/>
          </a:p>
          <a:p>
            <a:endParaRPr lang="en-US" dirty="0" smtClean="0"/>
          </a:p>
          <a:p>
            <a:r>
              <a:rPr lang="en-US" dirty="0" smtClean="0"/>
              <a:t>A mandated reporter must report regardless of whether the reasonable cause to believe that abuse has occurred or </a:t>
            </a:r>
          </a:p>
          <a:p>
            <a:r>
              <a:rPr lang="en-US" dirty="0" smtClean="0"/>
              <a:t>is occurring is based in whole or in part upon any communication to that person that is otherwise made privileged or </a:t>
            </a:r>
          </a:p>
          <a:p>
            <a:r>
              <a:rPr lang="en-US" dirty="0" smtClean="0"/>
              <a:t>confidential by law</a:t>
            </a:r>
          </a:p>
          <a:p>
            <a:r>
              <a:rPr lang="en-US" baseline="30000" dirty="0" smtClean="0"/>
              <a:t>27</a:t>
            </a:r>
            <a:r>
              <a:rPr lang="en-US" dirty="0" smtClean="0"/>
              <a:t> O.C.G.A. § 19-7-5 (c)(2012)</a:t>
            </a:r>
            <a:r>
              <a:rPr lang="en-US" baseline="30000" dirty="0" smtClean="0"/>
              <a:t> </a:t>
            </a:r>
          </a:p>
          <a:p>
            <a:endParaRPr lang="en-US" baseline="30000" dirty="0" smtClean="0"/>
          </a:p>
          <a:p>
            <a:r>
              <a:rPr lang="en-US" baseline="30000" dirty="0" smtClean="0"/>
              <a:t>28. </a:t>
            </a:r>
            <a:r>
              <a:rPr lang="en-US" i="1" baseline="30000" dirty="0" smtClean="0"/>
              <a:t> </a:t>
            </a:r>
            <a:r>
              <a:rPr lang="en-US" i="1" baseline="0" dirty="0" smtClean="0"/>
              <a:t> See id. </a:t>
            </a:r>
            <a:r>
              <a:rPr lang="en-US" dirty="0" smtClean="0"/>
              <a:t>§ 19-7-5 (g)</a:t>
            </a:r>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Whenever</a:t>
            </a:r>
            <a:r>
              <a:rPr lang="en-US" baseline="0" dirty="0" smtClean="0"/>
              <a:t> you use an untrained interpreter, y</a:t>
            </a:r>
            <a:r>
              <a:rPr lang="en-US" dirty="0" smtClean="0"/>
              <a:t>ou take the risk that the interpreter will omit,</a:t>
            </a:r>
            <a:r>
              <a:rPr lang="en-US" baseline="0" dirty="0" smtClean="0"/>
              <a:t> change, or add to what the speaker is saying. Family members or close friends in particular may feel comfortable answering questions for the client. </a:t>
            </a:r>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F3C9C-A3FE-459B-82E4-02A12E8BFE71}" type="slidenum">
              <a:rPr lang="en-US" smtClean="0"/>
              <a:pPr/>
              <a:t>22</a:t>
            </a:fld>
            <a:endParaRPr lang="en-US"/>
          </a:p>
        </p:txBody>
      </p:sp>
    </p:spTree>
    <p:extLst>
      <p:ext uri="{BB962C8B-B14F-4D97-AF65-F5344CB8AC3E}">
        <p14:creationId xmlns:p14="http://schemas.microsoft.com/office/powerpoint/2010/main" val="1458538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F3C9C-A3FE-459B-82E4-02A12E8BFE71}" type="slidenum">
              <a:rPr lang="en-US" smtClean="0"/>
              <a:pPr/>
              <a:t>23</a:t>
            </a:fld>
            <a:endParaRPr lang="en-US"/>
          </a:p>
        </p:txBody>
      </p:sp>
    </p:spTree>
    <p:extLst>
      <p:ext uri="{BB962C8B-B14F-4D97-AF65-F5344CB8AC3E}">
        <p14:creationId xmlns:p14="http://schemas.microsoft.com/office/powerpoint/2010/main" val="2684519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F3C9C-A3FE-459B-82E4-02A12E8BFE71}" type="slidenum">
              <a:rPr lang="en-US" smtClean="0"/>
              <a:pPr/>
              <a:t>24</a:t>
            </a:fld>
            <a:endParaRPr lang="en-US"/>
          </a:p>
        </p:txBody>
      </p:sp>
    </p:spTree>
    <p:extLst>
      <p:ext uri="{BB962C8B-B14F-4D97-AF65-F5344CB8AC3E}">
        <p14:creationId xmlns:p14="http://schemas.microsoft.com/office/powerpoint/2010/main" val="2154340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25</a:t>
            </a:fld>
            <a:endParaRPr lang="en-US"/>
          </a:p>
        </p:txBody>
      </p:sp>
    </p:spTree>
    <p:extLst>
      <p:ext uri="{BB962C8B-B14F-4D97-AF65-F5344CB8AC3E}">
        <p14:creationId xmlns:p14="http://schemas.microsoft.com/office/powerpoint/2010/main" val="1084136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F3C9C-A3FE-459B-82E4-02A12E8BFE71}" type="slidenum">
              <a:rPr lang="en-US" smtClean="0"/>
              <a:pPr/>
              <a:t>28</a:t>
            </a:fld>
            <a:endParaRPr lang="en-US"/>
          </a:p>
        </p:txBody>
      </p:sp>
    </p:spTree>
    <p:extLst>
      <p:ext uri="{BB962C8B-B14F-4D97-AF65-F5344CB8AC3E}">
        <p14:creationId xmlns:p14="http://schemas.microsoft.com/office/powerpoint/2010/main" val="395867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F3C9C-A3FE-459B-82E4-02A12E8BFE71}" type="slidenum">
              <a:rPr lang="en-US" smtClean="0"/>
              <a:pPr/>
              <a:t>3</a:t>
            </a:fld>
            <a:endParaRPr lang="en-US"/>
          </a:p>
        </p:txBody>
      </p:sp>
    </p:spTree>
    <p:extLst>
      <p:ext uri="{BB962C8B-B14F-4D97-AF65-F5344CB8AC3E}">
        <p14:creationId xmlns:p14="http://schemas.microsoft.com/office/powerpoint/2010/main" val="200256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30000" dirty="0" smtClean="0"/>
              <a:t>2 </a:t>
            </a:r>
            <a:r>
              <a:rPr lang="en-US" i="1" dirty="0" smtClean="0"/>
              <a:t>Migration Policy Institute LEP Data Brief, </a:t>
            </a:r>
            <a:r>
              <a:rPr lang="en-US" dirty="0" smtClean="0"/>
              <a:t>December 2011, available at: http://www.migrationinformation.org/integration/LEPdatabrief.pdf</a:t>
            </a:r>
          </a:p>
          <a:p>
            <a:r>
              <a:rPr lang="en-US" i="1" baseline="30000" dirty="0" smtClean="0"/>
              <a:t>3</a:t>
            </a:r>
            <a:r>
              <a:rPr lang="en-US" i="1" dirty="0" smtClean="0"/>
              <a:t> </a:t>
            </a:r>
            <a:r>
              <a:rPr lang="en-US" dirty="0" smtClean="0"/>
              <a:t>Id. </a:t>
            </a:r>
            <a:endParaRPr lang="en-US" i="1" dirty="0" smtClean="0"/>
          </a:p>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4</a:t>
            </a:fld>
            <a:endParaRPr lang="en-US"/>
          </a:p>
        </p:txBody>
      </p:sp>
    </p:spTree>
    <p:extLst>
      <p:ext uri="{BB962C8B-B14F-4D97-AF65-F5344CB8AC3E}">
        <p14:creationId xmlns:p14="http://schemas.microsoft.com/office/powerpoint/2010/main" val="218893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800" dirty="0" smtClean="0"/>
              <a:t>English is not primary language; and </a:t>
            </a:r>
          </a:p>
          <a:p>
            <a:pPr lvl="1"/>
            <a:r>
              <a:rPr lang="en-US" sz="2800" dirty="0" smtClean="0"/>
              <a:t>Limited ability to understand, speak, read or write in English </a:t>
            </a:r>
          </a:p>
          <a:p>
            <a:pPr lvl="1"/>
            <a:endParaRPr lang="en-US" sz="28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Includes individuals who are hearing impaired</a:t>
            </a:r>
            <a:r>
              <a:rPr lang="en-US" sz="2800" baseline="30000" dirty="0" smtClean="0"/>
              <a:t>2</a:t>
            </a:r>
          </a:p>
          <a:p>
            <a:pPr lvl="1"/>
            <a:endParaRPr lang="en-US" sz="2800" dirty="0" smtClean="0"/>
          </a:p>
          <a:p>
            <a:pPr lvl="1"/>
            <a:endParaRPr lang="en-US" sz="2800" dirty="0" smtClean="0"/>
          </a:p>
          <a:p>
            <a:pPr lvl="1"/>
            <a:r>
              <a:rPr lang="en-US" sz="2800" dirty="0" smtClean="0"/>
              <a:t>But what else does it mean? </a:t>
            </a:r>
            <a:r>
              <a:rPr lang="en-US" sz="2800" baseline="0" dirty="0" smtClean="0"/>
              <a:t>Give two examples of how LEP individuals are disadvantage in the legal field</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Lau v. Nichols, 414 U.S. 563 (1974) </a:t>
            </a:r>
            <a:r>
              <a:rPr lang="en-US" dirty="0" smtClean="0"/>
              <a:t>– Failure</a:t>
            </a:r>
            <a:r>
              <a:rPr lang="en-US" baseline="0" dirty="0" smtClean="0"/>
              <a:t> to provide instruction in Chinese to a group of 1800 non-</a:t>
            </a:r>
            <a:r>
              <a:rPr lang="en-US" baseline="0" dirty="0" err="1" smtClean="0"/>
              <a:t>Engilsh</a:t>
            </a:r>
            <a:r>
              <a:rPr lang="en-US" baseline="0" dirty="0" smtClean="0"/>
              <a:t> speaking students of Chinese national origin violated Title VI’s ban on discrimination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Executive Order No.</a:t>
            </a:r>
            <a:r>
              <a:rPr lang="en-US" b="1" baseline="0" dirty="0" smtClean="0"/>
              <a:t> 13,166, 65 Fed. Reg. 50, 121 (Aug. 11, 2000)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provides guidance to agencies receiving federal funding and requires federal agencies to develop an internal LEP policy (no new rights created, but used more as an enforcement mechanism)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ADA</a:t>
            </a:r>
            <a:r>
              <a:rPr lang="en-US" dirty="0" smtClean="0"/>
              <a:t>: </a:t>
            </a:r>
            <a:r>
              <a:rPr lang="en-US" sz="1200" kern="1200" dirty="0" smtClean="0">
                <a:solidFill>
                  <a:schemeClr val="tx1"/>
                </a:solidFill>
                <a:latin typeface="+mn-lt"/>
                <a:ea typeface="+mn-ea"/>
                <a:cs typeface="+mn-cs"/>
              </a:rPr>
              <a:t>“No individual shall be discriminated against on the basis of disability in the full and equal enjoyment of the goods, services, facilities, privileges, advantages, or accommodations of any place of public accommodation by any private entity who owns, leases (or leases to), or operates a place of public accommodation.” (ADA Title III § 36.201)</a:t>
            </a: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includes an “office of an accountant or lawyer” § 36.104</a:t>
            </a:r>
            <a:endParaRPr lang="en-US"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8</a:t>
            </a:fld>
            <a:endParaRPr lang="en-US"/>
          </a:p>
        </p:txBody>
      </p:sp>
    </p:spTree>
    <p:extLst>
      <p:ext uri="{BB962C8B-B14F-4D97-AF65-F5344CB8AC3E}">
        <p14:creationId xmlns:p14="http://schemas.microsoft.com/office/powerpoint/2010/main" val="327585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Court is required to provide a qualified interpreter for any hearing impaired person who is a party or witness in a proceeding or for any hearing impaired parent of a minor who is a party or witness.</a:t>
            </a:r>
            <a:endParaRPr lang="en-US" dirty="0"/>
          </a:p>
        </p:txBody>
      </p:sp>
      <p:sp>
        <p:nvSpPr>
          <p:cNvPr id="4" name="Slide Number Placeholder 3"/>
          <p:cNvSpPr>
            <a:spLocks noGrp="1"/>
          </p:cNvSpPr>
          <p:nvPr>
            <p:ph type="sldNum" sz="quarter" idx="10"/>
          </p:nvPr>
        </p:nvSpPr>
        <p:spPr/>
        <p:txBody>
          <a:bodyPr/>
          <a:lstStyle/>
          <a:p>
            <a:fld id="{F8AF3C9C-A3FE-459B-82E4-02A12E8BFE71}" type="slidenum">
              <a:rPr lang="en-US" smtClean="0"/>
              <a:pPr/>
              <a:t>9</a:t>
            </a:fld>
            <a:endParaRPr lang="en-US"/>
          </a:p>
        </p:txBody>
      </p:sp>
    </p:spTree>
    <p:extLst>
      <p:ext uri="{BB962C8B-B14F-4D97-AF65-F5344CB8AC3E}">
        <p14:creationId xmlns:p14="http://schemas.microsoft.com/office/powerpoint/2010/main" val="348581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C9B6C5B-EDFD-4FAA-9E70-49685BF5F161}" type="datetimeFigureOut">
              <a:rPr lang="en-US" smtClean="0"/>
              <a:pPr/>
              <a:t>2/10/2014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6ADD7DE-537E-4B5F-B94C-60AB8B712C3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9B6C5B-EDFD-4FAA-9E70-49685BF5F161}"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9B6C5B-EDFD-4FAA-9E70-49685BF5F161}"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9B6C5B-EDFD-4FAA-9E70-49685BF5F161}"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9B6C5B-EDFD-4FAA-9E70-49685BF5F161}" type="datetimeFigureOut">
              <a:rPr lang="en-US" smtClean="0"/>
              <a:pPr/>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6ADD7DE-537E-4B5F-B94C-60AB8B712C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9B6C5B-EDFD-4FAA-9E70-49685BF5F161}"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9B6C5B-EDFD-4FAA-9E70-49685BF5F161}" type="datetimeFigureOut">
              <a:rPr lang="en-US" smtClean="0"/>
              <a:pPr/>
              <a:t>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9B6C5B-EDFD-4FAA-9E70-49685BF5F161}" type="datetimeFigureOut">
              <a:rPr lang="en-US" smtClean="0"/>
              <a:pPr/>
              <a:t>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B6C5B-EDFD-4FAA-9E70-49685BF5F161}" type="datetimeFigureOut">
              <a:rPr lang="en-US" smtClean="0"/>
              <a:pPr/>
              <a:t>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9B6C5B-EDFD-4FAA-9E70-49685BF5F161}"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9B6C5B-EDFD-4FAA-9E70-49685BF5F161}" type="datetimeFigureOut">
              <a:rPr lang="en-US" smtClean="0"/>
              <a:pPr/>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DD7DE-537E-4B5F-B94C-60AB8B712C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C9B6C5B-EDFD-4FAA-9E70-49685BF5F161}" type="datetimeFigureOut">
              <a:rPr lang="en-US" smtClean="0"/>
              <a:pPr/>
              <a:t>2/10/2014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6ADD7DE-537E-4B5F-B94C-60AB8B712C3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http/www.najit.org/" TargetMode="External"/><Relationship Id="rId3" Type="http://schemas.openxmlformats.org/officeDocument/2006/relationships/hyperlink" Target="http://www.americanbar.org/" TargetMode="External"/><Relationship Id="rId7" Type="http://schemas.openxmlformats.org/officeDocument/2006/relationships/hyperlink" Target="http://www.migrationinformation.org/integration/language_port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nad.org/" TargetMode="External"/><Relationship Id="rId5" Type="http://schemas.openxmlformats.org/officeDocument/2006/relationships/hyperlink" Target="http://www.lep.gov/" TargetMode="External"/><Relationship Id="rId4" Type="http://schemas.openxmlformats.org/officeDocument/2006/relationships/hyperlink" Target="http://www.justice.gov/" TargetMode="External"/><Relationship Id="rId9" Type="http://schemas.openxmlformats.org/officeDocument/2006/relationships/hyperlink" Target="http://www.rid.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migrationinformation.org/integration/LEPdatabrief.pdf" TargetMode="External"/><Relationship Id="rId7" Type="http://schemas.openxmlformats.org/officeDocument/2006/relationships/hyperlink" Target="http://www.dcf.state.fl.us/programs/domesticviolence/dvresources/docs/InterpretationResourceGuide.pdf" TargetMode="External"/><Relationship Id="rId2" Type="http://schemas.openxmlformats.org/officeDocument/2006/relationships/hyperlink" Target="http://www.census.gov/prod/2013pubs/acs-22.pdf" TargetMode="External"/><Relationship Id="rId1" Type="http://schemas.openxmlformats.org/officeDocument/2006/relationships/slideLayout" Target="../slideLayouts/slideLayout2.xml"/><Relationship Id="rId6" Type="http://schemas.openxmlformats.org/officeDocument/2006/relationships/hyperlink" Target="http://bit.ly/SpDgrK" TargetMode="External"/><Relationship Id="rId5" Type="http://schemas.openxmlformats.org/officeDocument/2006/relationships/hyperlink" Target="http://www.georgiacourts.org/files/INTERPRETERS%20RULES_FINAL_07_03_12.pdf" TargetMode="External"/><Relationship Id="rId4" Type="http://schemas.openxmlformats.org/officeDocument/2006/relationships/hyperlink" Target="http://www.lep.gov/faqs/faq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bit.ly/Pbrvkf" TargetMode="External"/><Relationship Id="rId2" Type="http://schemas.openxmlformats.org/officeDocument/2006/relationships/hyperlink" Target="http://www.lep.gov/resources/092111_Prosecutors_Planning_Tool.pdf" TargetMode="External"/><Relationship Id="rId1" Type="http://schemas.openxmlformats.org/officeDocument/2006/relationships/slideLayout" Target="../slideLayouts/slideLayout2.xml"/><Relationship Id="rId6" Type="http://schemas.openxmlformats.org/officeDocument/2006/relationships/hyperlink" Target="http://www.americanbar.org/content/dam/aba/migrated/domviol/pdfs/protecting_privilege.authcheckdam.pdf" TargetMode="External"/><Relationship Id="rId5" Type="http://schemas.openxmlformats.org/officeDocument/2006/relationships/hyperlink" Target="http://www.georgiacourts.org/files/INTERPRETERS%20RULES_FINAL_07_03_12.pdf" TargetMode="External"/><Relationship Id="rId4" Type="http://schemas.openxmlformats.org/officeDocument/2006/relationships/hyperlink" Target="https://www.gabar.org/barrules/georgia-rules-of-professional-conduct.cf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772400" cy="1470025"/>
          </a:xfrm>
        </p:spPr>
        <p:txBody>
          <a:bodyPr>
            <a:noAutofit/>
          </a:bodyPr>
          <a:lstStyle/>
          <a:p>
            <a:r>
              <a:rPr lang="en-US" sz="4000" b="1" dirty="0"/>
              <a:t>Ethical Obligations </a:t>
            </a:r>
            <a:r>
              <a:rPr lang="en-US" sz="4000" b="1" dirty="0" smtClean="0"/>
              <a:t/>
            </a:r>
            <a:br>
              <a:rPr lang="en-US" sz="4000" b="1" dirty="0" smtClean="0"/>
            </a:br>
            <a:r>
              <a:rPr lang="en-US" sz="4000" b="1" dirty="0" smtClean="0"/>
              <a:t>and Representing </a:t>
            </a:r>
            <a:r>
              <a:rPr lang="en-US" sz="4000" b="1" dirty="0"/>
              <a:t>Limited English Proficient and Deaf/Hard of Hearing Clients</a:t>
            </a:r>
            <a:endParaRPr lang="en-US" sz="4000" dirty="0"/>
          </a:p>
        </p:txBody>
      </p:sp>
      <p:sp>
        <p:nvSpPr>
          <p:cNvPr id="3" name="Subtitle 2"/>
          <p:cNvSpPr>
            <a:spLocks noGrp="1"/>
          </p:cNvSpPr>
          <p:nvPr>
            <p:ph type="subTitle" idx="1"/>
          </p:nvPr>
        </p:nvSpPr>
        <p:spPr>
          <a:xfrm>
            <a:off x="1371600" y="3657600"/>
            <a:ext cx="6400800" cy="2209800"/>
          </a:xfrm>
        </p:spPr>
        <p:txBody>
          <a:bodyPr>
            <a:normAutofit fontScale="85000" lnSpcReduction="10000"/>
          </a:bodyPr>
          <a:lstStyle/>
          <a:p>
            <a:endParaRPr lang="en-US" dirty="0" smtClean="0"/>
          </a:p>
          <a:p>
            <a:endParaRPr lang="en-US" dirty="0"/>
          </a:p>
          <a:p>
            <a:r>
              <a:rPr lang="en-US" sz="3100" dirty="0" smtClean="0"/>
              <a:t>Alpa S. Amin </a:t>
            </a:r>
          </a:p>
          <a:p>
            <a:r>
              <a:rPr lang="en-US" sz="3100" dirty="0" smtClean="0"/>
              <a:t>Georgia Asylum &amp; Immigration Network</a:t>
            </a:r>
          </a:p>
          <a:p>
            <a:r>
              <a:rPr lang="en-US" sz="3100" dirty="0" smtClean="0"/>
              <a:t>February 20, 2014</a:t>
            </a:r>
            <a:endParaRPr lang="en-US" sz="3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709160"/>
          </a:xfrm>
        </p:spPr>
        <p:txBody>
          <a:bodyPr>
            <a:normAutofit/>
          </a:bodyPr>
          <a:lstStyle/>
          <a:p>
            <a:pPr marL="137160" indent="0">
              <a:buNone/>
            </a:pPr>
            <a:endParaRPr lang="en-US" dirty="0" smtClean="0"/>
          </a:p>
          <a:p>
            <a:endParaRPr lang="en-US" dirty="0"/>
          </a:p>
          <a:p>
            <a:pPr marL="137160" indent="0">
              <a:buNone/>
            </a:pPr>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Legal Requirements for</a:t>
            </a:r>
            <a:br>
              <a:rPr lang="en-US" dirty="0" smtClean="0"/>
            </a:br>
            <a:r>
              <a:rPr lang="en-US" dirty="0" smtClean="0"/>
              <a:t>Language Access</a:t>
            </a:r>
            <a:endParaRPr lang="en-US" dirty="0"/>
          </a:p>
        </p:txBody>
      </p:sp>
      <p:sp>
        <p:nvSpPr>
          <p:cNvPr id="6" name="Content Placeholder 2"/>
          <p:cNvSpPr txBox="1">
            <a:spLocks/>
          </p:cNvSpPr>
          <p:nvPr/>
        </p:nvSpPr>
        <p:spPr>
          <a:xfrm>
            <a:off x="457200" y="1752600"/>
            <a:ext cx="8382000" cy="36576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3200" b="1" dirty="0">
                <a:solidFill>
                  <a:schemeClr val="accent4">
                    <a:lumMod val="50000"/>
                  </a:schemeClr>
                </a:solidFill>
              </a:rPr>
              <a:t>O.C.G.A. </a:t>
            </a:r>
            <a:r>
              <a:rPr lang="en-US" sz="3200" b="1" dirty="0" smtClean="0">
                <a:solidFill>
                  <a:schemeClr val="accent4">
                    <a:lumMod val="50000"/>
                  </a:schemeClr>
                </a:solidFill>
              </a:rPr>
              <a:t>§ 15-6-77</a:t>
            </a:r>
          </a:p>
          <a:p>
            <a:pPr marL="137160" indent="0">
              <a:buNone/>
            </a:pPr>
            <a:r>
              <a:rPr lang="en-US" sz="3200" dirty="0" smtClean="0"/>
              <a:t>LEP litigants and witnesses in civil domestic violence cases </a:t>
            </a:r>
            <a:r>
              <a:rPr lang="en-US" sz="2000" baseline="30000" dirty="0" smtClean="0"/>
              <a:t>12</a:t>
            </a:r>
          </a:p>
          <a:p>
            <a:pPr marL="137160" indent="0">
              <a:buNone/>
            </a:pPr>
            <a:endParaRPr lang="en-US" sz="3200" baseline="30000" dirty="0" smtClean="0"/>
          </a:p>
          <a:p>
            <a:pPr marL="137160" indent="0">
              <a:buNone/>
            </a:pPr>
            <a:r>
              <a:rPr lang="en-US" sz="3200" b="1" dirty="0" smtClean="0">
                <a:solidFill>
                  <a:schemeClr val="accent4">
                    <a:lumMod val="50000"/>
                  </a:schemeClr>
                </a:solidFill>
              </a:rPr>
              <a:t>O.C.G.A</a:t>
            </a:r>
            <a:r>
              <a:rPr lang="en-US" sz="3200" b="1" dirty="0">
                <a:solidFill>
                  <a:schemeClr val="accent4">
                    <a:lumMod val="50000"/>
                  </a:schemeClr>
                </a:solidFill>
              </a:rPr>
              <a:t>. §§ 24-6-652, -</a:t>
            </a:r>
            <a:r>
              <a:rPr lang="en-US" sz="3200" b="1" dirty="0" smtClean="0">
                <a:solidFill>
                  <a:schemeClr val="accent4">
                    <a:lumMod val="50000"/>
                  </a:schemeClr>
                </a:solidFill>
              </a:rPr>
              <a:t>654 </a:t>
            </a:r>
          </a:p>
          <a:p>
            <a:pPr marL="137160" indent="0">
              <a:buNone/>
            </a:pPr>
            <a:r>
              <a:rPr lang="en-US" sz="3200" dirty="0" smtClean="0"/>
              <a:t>Hearing Impaired Litigants and Witnesses </a:t>
            </a:r>
            <a:r>
              <a:rPr lang="en-US" sz="2000" baseline="30000" dirty="0" smtClean="0"/>
              <a:t>13</a:t>
            </a:r>
          </a:p>
          <a:p>
            <a:pPr marL="137160" indent="0">
              <a:buFont typeface="Wingdings 2"/>
              <a:buNone/>
            </a:pPr>
            <a:endParaRPr lang="en-US" dirty="0"/>
          </a:p>
        </p:txBody>
      </p:sp>
    </p:spTree>
    <p:extLst>
      <p:ext uri="{BB962C8B-B14F-4D97-AF65-F5344CB8AC3E}">
        <p14:creationId xmlns:p14="http://schemas.microsoft.com/office/powerpoint/2010/main" val="3170993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as an Attorney</a:t>
            </a:r>
            <a:endParaRPr lang="en-US" dirty="0"/>
          </a:p>
        </p:txBody>
      </p:sp>
      <p:sp>
        <p:nvSpPr>
          <p:cNvPr id="3" name="Content Placeholder 2"/>
          <p:cNvSpPr>
            <a:spLocks noGrp="1"/>
          </p:cNvSpPr>
          <p:nvPr>
            <p:ph idx="1"/>
          </p:nvPr>
        </p:nvSpPr>
        <p:spPr>
          <a:xfrm>
            <a:off x="304800" y="1905000"/>
            <a:ext cx="8610600" cy="2819400"/>
          </a:xfrm>
        </p:spPr>
        <p:style>
          <a:lnRef idx="0">
            <a:schemeClr val="accent4"/>
          </a:lnRef>
          <a:fillRef idx="3">
            <a:schemeClr val="accent4"/>
          </a:fillRef>
          <a:effectRef idx="3">
            <a:schemeClr val="accent4"/>
          </a:effectRef>
          <a:fontRef idx="minor">
            <a:schemeClr val="lt1"/>
          </a:fontRef>
        </p:style>
        <p:txBody>
          <a:bodyPr>
            <a:normAutofit/>
          </a:bodyPr>
          <a:lstStyle/>
          <a:p>
            <a:pPr marL="137160" indent="0">
              <a:buNone/>
            </a:pPr>
            <a:r>
              <a:rPr lang="en-US" sz="4000" dirty="0" smtClean="0"/>
              <a:t>A representative of clients…</a:t>
            </a:r>
          </a:p>
          <a:p>
            <a:pPr marL="137160" indent="0">
              <a:buNone/>
            </a:pPr>
            <a:r>
              <a:rPr lang="en-US" sz="2400" dirty="0"/>
              <a:t>	</a:t>
            </a:r>
            <a:r>
              <a:rPr lang="en-US" sz="3400" dirty="0" smtClean="0"/>
              <a:t>an officer of the legal </a:t>
            </a:r>
            <a:r>
              <a:rPr lang="en-US" sz="3400" dirty="0"/>
              <a:t>s</a:t>
            </a:r>
            <a:r>
              <a:rPr lang="en-US" sz="3400" dirty="0" smtClean="0"/>
              <a:t>ystem…</a:t>
            </a:r>
          </a:p>
          <a:p>
            <a:pPr marL="137160" indent="0">
              <a:buNone/>
            </a:pPr>
            <a:r>
              <a:rPr lang="en-US" sz="2400" dirty="0"/>
              <a:t>	</a:t>
            </a:r>
            <a:r>
              <a:rPr lang="en-US" sz="2400" dirty="0" smtClean="0"/>
              <a:t>	</a:t>
            </a:r>
            <a:r>
              <a:rPr lang="en-US" dirty="0" smtClean="0"/>
              <a:t>and a public </a:t>
            </a:r>
            <a:r>
              <a:rPr lang="en-US" dirty="0"/>
              <a:t>c</a:t>
            </a:r>
            <a:r>
              <a:rPr lang="en-US" dirty="0" smtClean="0"/>
              <a:t>itizen having special 			responsibility for the quality of justice. </a:t>
            </a:r>
            <a:r>
              <a:rPr lang="en-US" sz="2400" baseline="30000" dirty="0" smtClean="0"/>
              <a:t>14</a:t>
            </a:r>
            <a:r>
              <a:rPr lang="en-US" dirty="0" smtClean="0"/>
              <a:t> </a:t>
            </a:r>
          </a:p>
          <a:p>
            <a:pPr>
              <a:buNone/>
            </a:pPr>
            <a:endParaRPr lang="en-US"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as an Attorney</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10000"/>
          </a:bodyPr>
          <a:lstStyle/>
          <a:p>
            <a:r>
              <a:rPr lang="en-US" sz="3600" b="1" dirty="0" smtClean="0">
                <a:solidFill>
                  <a:schemeClr val="accent4">
                    <a:lumMod val="50000"/>
                  </a:schemeClr>
                </a:solidFill>
              </a:rPr>
              <a:t>Bilingual attorneys</a:t>
            </a:r>
          </a:p>
          <a:p>
            <a:pPr lvl="1"/>
            <a:r>
              <a:rPr lang="en-US" sz="3000" dirty="0" smtClean="0"/>
              <a:t>Interpretation goes beyond being bilingual </a:t>
            </a:r>
            <a:r>
              <a:rPr lang="en-US" sz="2600" baseline="30000" dirty="0" smtClean="0"/>
              <a:t>15</a:t>
            </a:r>
          </a:p>
          <a:p>
            <a:pPr lvl="1"/>
            <a:endParaRPr lang="en-US" sz="3200" baseline="30000" dirty="0" smtClean="0"/>
          </a:p>
          <a:p>
            <a:pPr lvl="1"/>
            <a:endParaRPr lang="en-US" sz="3200" baseline="30000" dirty="0" smtClean="0"/>
          </a:p>
          <a:p>
            <a:pPr lvl="1"/>
            <a:endParaRPr lang="en-US" sz="3200" baseline="30000" dirty="0" smtClean="0"/>
          </a:p>
          <a:p>
            <a:pPr lvl="1"/>
            <a:endParaRPr lang="en-US" sz="3200" baseline="30000" dirty="0" smtClean="0"/>
          </a:p>
          <a:p>
            <a:pPr lvl="1">
              <a:buNone/>
            </a:pPr>
            <a:endParaRPr lang="en-US" sz="3200" baseline="30000" dirty="0" smtClean="0"/>
          </a:p>
          <a:p>
            <a:pPr lvl="1">
              <a:buNone/>
            </a:pPr>
            <a:endParaRPr lang="en-US" sz="3200" baseline="30000" dirty="0" smtClean="0"/>
          </a:p>
          <a:p>
            <a:pPr lvl="1">
              <a:buNone/>
            </a:pPr>
            <a:endParaRPr lang="en-US" sz="3200" baseline="30000" dirty="0" smtClean="0"/>
          </a:p>
          <a:p>
            <a:pPr lvl="1"/>
            <a:r>
              <a:rPr lang="en-US" sz="3000" dirty="0" smtClean="0"/>
              <a:t>Wearing both hats often presents an ethical </a:t>
            </a:r>
            <a:r>
              <a:rPr lang="en-US" sz="3000" i="1" dirty="0" smtClean="0"/>
              <a:t>conflict of interest </a:t>
            </a:r>
            <a:r>
              <a:rPr lang="en-US" sz="2600" baseline="30000" dirty="0" smtClean="0"/>
              <a:t>18</a:t>
            </a:r>
          </a:p>
          <a:p>
            <a:pPr lvl="1"/>
            <a:endParaRPr lang="en-US" sz="3200" baseline="30000" dirty="0" smtClean="0"/>
          </a:p>
          <a:p>
            <a:endParaRPr lang="en-US" dirty="0"/>
          </a:p>
        </p:txBody>
      </p:sp>
      <p:sp>
        <p:nvSpPr>
          <p:cNvPr id="8" name="Rounded Rectangle 7"/>
          <p:cNvSpPr/>
          <p:nvPr/>
        </p:nvSpPr>
        <p:spPr>
          <a:xfrm>
            <a:off x="1295400" y="2819400"/>
            <a:ext cx="3124200" cy="198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BILINGUAL</a:t>
            </a:r>
          </a:p>
          <a:p>
            <a:pPr algn="ctr"/>
            <a:endParaRPr lang="en-US" sz="800" dirty="0" smtClean="0">
              <a:solidFill>
                <a:schemeClr val="bg1"/>
              </a:solidFill>
            </a:endParaRPr>
          </a:p>
          <a:p>
            <a:pPr algn="ctr"/>
            <a:r>
              <a:rPr lang="en-US" sz="1600" dirty="0" smtClean="0">
                <a:solidFill>
                  <a:schemeClr val="bg1"/>
                </a:solidFill>
              </a:rPr>
              <a:t>Speaking two languages fluently and communicating directly and accurately in both English and another language</a:t>
            </a:r>
            <a:r>
              <a:rPr lang="en-US" sz="1600" baseline="30000" dirty="0" smtClean="0">
                <a:solidFill>
                  <a:schemeClr val="bg1"/>
                </a:solidFill>
              </a:rPr>
              <a:t>16</a:t>
            </a:r>
            <a:endParaRPr lang="en-US" sz="1600" baseline="30000" dirty="0">
              <a:solidFill>
                <a:schemeClr val="bg1"/>
              </a:solidFill>
            </a:endParaRPr>
          </a:p>
        </p:txBody>
      </p:sp>
      <p:sp>
        <p:nvSpPr>
          <p:cNvPr id="9" name="Rounded Rectangle 8"/>
          <p:cNvSpPr/>
          <p:nvPr/>
        </p:nvSpPr>
        <p:spPr>
          <a:xfrm>
            <a:off x="4876800" y="2819400"/>
            <a:ext cx="3200400" cy="1981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b="1" dirty="0" smtClean="0">
              <a:solidFill>
                <a:schemeClr val="bg1"/>
              </a:solidFill>
            </a:endParaRPr>
          </a:p>
          <a:p>
            <a:pPr algn="ctr"/>
            <a:endParaRPr lang="en-US" sz="1200" b="1" dirty="0" smtClean="0">
              <a:solidFill>
                <a:schemeClr val="bg1"/>
              </a:solidFill>
            </a:endParaRPr>
          </a:p>
          <a:p>
            <a:pPr algn="ctr"/>
            <a:r>
              <a:rPr lang="en-US" b="1" dirty="0" smtClean="0">
                <a:solidFill>
                  <a:schemeClr val="bg1"/>
                </a:solidFill>
              </a:rPr>
              <a:t>INTERPRETATION</a:t>
            </a:r>
          </a:p>
          <a:p>
            <a:pPr algn="ctr"/>
            <a:endParaRPr lang="en-US" sz="800" dirty="0" smtClean="0">
              <a:solidFill>
                <a:schemeClr val="bg1"/>
              </a:solidFill>
            </a:endParaRPr>
          </a:p>
          <a:p>
            <a:pPr algn="ctr"/>
            <a:r>
              <a:rPr lang="en-US" sz="1600" dirty="0" smtClean="0">
                <a:solidFill>
                  <a:schemeClr val="bg1"/>
                </a:solidFill>
              </a:rPr>
              <a:t>Listening to a communication in one language and orally converting it into another language, while retaining the same meaning</a:t>
            </a:r>
            <a:r>
              <a:rPr lang="en-US" sz="1600" baseline="30000" dirty="0" smtClean="0">
                <a:solidFill>
                  <a:schemeClr val="bg1"/>
                </a:solidFill>
              </a:rPr>
              <a:t>17</a:t>
            </a:r>
            <a:r>
              <a:rPr lang="en-US" sz="1600" dirty="0" smtClean="0">
                <a:solidFill>
                  <a:schemeClr val="bg1"/>
                </a:solidFill>
              </a:rPr>
              <a:t> </a:t>
            </a:r>
          </a:p>
          <a:p>
            <a:pPr algn="ct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an Interpreter?</a:t>
            </a:r>
            <a:endParaRPr lang="en-US" dirty="0"/>
          </a:p>
        </p:txBody>
      </p:sp>
      <p:sp>
        <p:nvSpPr>
          <p:cNvPr id="3" name="Content Placeholder 2"/>
          <p:cNvSpPr>
            <a:spLocks noGrp="1"/>
          </p:cNvSpPr>
          <p:nvPr>
            <p:ph idx="1"/>
          </p:nvPr>
        </p:nvSpPr>
        <p:spPr>
          <a:xfrm>
            <a:off x="457200" y="1905000"/>
            <a:ext cx="8229600" cy="3276600"/>
          </a:xfrm>
        </p:spPr>
        <p:txBody>
          <a:bodyPr>
            <a:normAutofit/>
          </a:bodyPr>
          <a:lstStyle/>
          <a:p>
            <a:r>
              <a:rPr lang="en-US" sz="2600" dirty="0" smtClean="0"/>
              <a:t>Ensures client understands the information you provide to her as you intend for her to receive it</a:t>
            </a:r>
            <a:r>
              <a:rPr lang="en-US" sz="2400" baseline="30000" dirty="0" smtClean="0"/>
              <a:t>19</a:t>
            </a:r>
            <a:r>
              <a:rPr lang="en-US" sz="2600" dirty="0" smtClean="0"/>
              <a:t> </a:t>
            </a:r>
          </a:p>
          <a:p>
            <a:endParaRPr lang="en-US" sz="1500" dirty="0" smtClean="0"/>
          </a:p>
          <a:p>
            <a:r>
              <a:rPr lang="en-US" sz="2600" dirty="0" smtClean="0"/>
              <a:t>Ensure client is able to communicate her questions and/or concerns to you effectively</a:t>
            </a:r>
            <a:r>
              <a:rPr lang="en-US" sz="2400" baseline="30000" dirty="0" smtClean="0"/>
              <a:t>20</a:t>
            </a:r>
            <a:endParaRPr lang="en-US" sz="2400" dirty="0" smtClean="0"/>
          </a:p>
          <a:p>
            <a:endParaRPr lang="en-US" sz="1500" dirty="0" smtClean="0"/>
          </a:p>
          <a:p>
            <a:r>
              <a:rPr lang="en-US" sz="2600" dirty="0" smtClean="0"/>
              <a:t>Allow client the opportunity to get accustomed to the communicating with an interpreter</a:t>
            </a:r>
            <a:endParaRPr lang="en-US"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Ethical Considerations </a:t>
            </a:r>
            <a:endParaRPr lang="en-US" dirty="0"/>
          </a:p>
        </p:txBody>
      </p:sp>
      <p:sp>
        <p:nvSpPr>
          <p:cNvPr id="5" name="Content Placeholder 2"/>
          <p:cNvSpPr>
            <a:spLocks noGrp="1"/>
          </p:cNvSpPr>
          <p:nvPr>
            <p:ph idx="1"/>
          </p:nvPr>
        </p:nvSpPr>
        <p:spPr>
          <a:xfrm>
            <a:off x="304800" y="1371600"/>
            <a:ext cx="8839200" cy="5486400"/>
          </a:xfrm>
        </p:spPr>
        <p:txBody>
          <a:bodyPr>
            <a:normAutofit/>
          </a:bodyPr>
          <a:lstStyle/>
          <a:p>
            <a:pPr marL="137160" indent="0">
              <a:buNone/>
            </a:pPr>
            <a:r>
              <a:rPr lang="en-US" sz="3000" b="1" dirty="0" smtClean="0">
                <a:solidFill>
                  <a:schemeClr val="accent4">
                    <a:lumMod val="50000"/>
                  </a:schemeClr>
                </a:solidFill>
              </a:rPr>
              <a:t> ABA Standards for Language Access in Courts </a:t>
            </a:r>
            <a:r>
              <a:rPr lang="en-US" sz="2400" b="1" baseline="30000" dirty="0" smtClean="0">
                <a:solidFill>
                  <a:schemeClr val="accent4">
                    <a:lumMod val="50000"/>
                  </a:schemeClr>
                </a:solidFill>
              </a:rPr>
              <a:t>21 </a:t>
            </a:r>
          </a:p>
          <a:p>
            <a:pPr lvl="3"/>
            <a:r>
              <a:rPr lang="en-US" sz="2400" dirty="0" smtClean="0"/>
              <a:t>Provide services in LEP’s primary language </a:t>
            </a:r>
          </a:p>
          <a:p>
            <a:pPr lvl="3"/>
            <a:r>
              <a:rPr lang="en-US" sz="2400" dirty="0" smtClean="0"/>
              <a:t>Assure all language groups have access to services </a:t>
            </a:r>
          </a:p>
          <a:p>
            <a:pPr lvl="3"/>
            <a:r>
              <a:rPr lang="en-US" sz="2400" dirty="0" smtClean="0"/>
              <a:t>Establish competent language access services and monitor provision of services</a:t>
            </a:r>
            <a:endParaRPr lang="en-US" sz="2400" baseline="30000" dirty="0" smtClean="0">
              <a:solidFill>
                <a:schemeClr val="accent4">
                  <a:lumMod val="50000"/>
                </a:schemeClr>
              </a:solidFill>
            </a:endParaRPr>
          </a:p>
          <a:p>
            <a:pPr marL="137160" indent="0">
              <a:buNone/>
            </a:pPr>
            <a:r>
              <a:rPr lang="en-US" sz="3000" dirty="0" smtClean="0">
                <a:solidFill>
                  <a:schemeClr val="accent4">
                    <a:lumMod val="50000"/>
                  </a:schemeClr>
                </a:solidFill>
              </a:rPr>
              <a:t> </a:t>
            </a:r>
            <a:r>
              <a:rPr lang="en-US" sz="3000" b="1" dirty="0" smtClean="0">
                <a:solidFill>
                  <a:schemeClr val="accent4">
                    <a:lumMod val="50000"/>
                  </a:schemeClr>
                </a:solidFill>
              </a:rPr>
              <a:t>Georgia Rules of Professional Conduct </a:t>
            </a:r>
            <a:r>
              <a:rPr lang="en-US" sz="2400" b="1" baseline="30000" dirty="0" smtClean="0">
                <a:solidFill>
                  <a:schemeClr val="accent4">
                    <a:lumMod val="50000"/>
                  </a:schemeClr>
                </a:solidFill>
              </a:rPr>
              <a:t>22</a:t>
            </a:r>
          </a:p>
          <a:p>
            <a:pPr lvl="3"/>
            <a:r>
              <a:rPr lang="en-US" sz="2400" dirty="0" smtClean="0"/>
              <a:t>Rule 1.1 – Competence </a:t>
            </a:r>
          </a:p>
          <a:p>
            <a:pPr lvl="3"/>
            <a:r>
              <a:rPr lang="en-US" sz="2400" dirty="0" smtClean="0"/>
              <a:t>Rule 1.14 – Clients with Diminished Capacity </a:t>
            </a:r>
          </a:p>
          <a:p>
            <a:pPr lvl="3"/>
            <a:r>
              <a:rPr lang="en-US" sz="2400" dirty="0" smtClean="0"/>
              <a:t>Rule 1.4 – Communication </a:t>
            </a:r>
          </a:p>
          <a:p>
            <a:pPr lvl="3"/>
            <a:r>
              <a:rPr lang="en-US" sz="2400" dirty="0" smtClean="0"/>
              <a:t>Rule 1.6 – Confidentiality </a:t>
            </a:r>
          </a:p>
          <a:p>
            <a:pPr lvl="3"/>
            <a:r>
              <a:rPr lang="en-US" sz="2400" dirty="0" smtClean="0"/>
              <a:t>Rule 1.7 – Conflict of Interest</a:t>
            </a:r>
          </a:p>
          <a:p>
            <a:pPr marL="585216" lvl="1" indent="0">
              <a:buNone/>
            </a:pPr>
            <a:endParaRPr lang="en-US" sz="3200" dirty="0" smtClean="0">
              <a:solidFill>
                <a:schemeClr val="accent4">
                  <a:lumMod val="50000"/>
                </a:schemeClr>
              </a:solidFill>
            </a:endParaRPr>
          </a:p>
        </p:txBody>
      </p:sp>
    </p:spTree>
    <p:extLst>
      <p:ext uri="{BB962C8B-B14F-4D97-AF65-F5344CB8AC3E}">
        <p14:creationId xmlns:p14="http://schemas.microsoft.com/office/powerpoint/2010/main" val="3934220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t>
            </a:r>
            <a:endParaRPr lang="en-US" dirty="0"/>
          </a:p>
        </p:txBody>
      </p:sp>
      <p:sp>
        <p:nvSpPr>
          <p:cNvPr id="3" name="Content Placeholder 2"/>
          <p:cNvSpPr>
            <a:spLocks noGrp="1"/>
          </p:cNvSpPr>
          <p:nvPr>
            <p:ph idx="1"/>
          </p:nvPr>
        </p:nvSpPr>
        <p:spPr>
          <a:xfrm>
            <a:off x="457200" y="1371600"/>
            <a:ext cx="8229600" cy="4709160"/>
          </a:xfrm>
        </p:spPr>
        <p:txBody>
          <a:bodyPr/>
          <a:lstStyle/>
          <a:p>
            <a:pPr>
              <a:buNone/>
            </a:pPr>
            <a:r>
              <a:rPr lang="en-US" sz="3000" b="1" dirty="0" smtClean="0">
                <a:solidFill>
                  <a:schemeClr val="accent4">
                    <a:lumMod val="50000"/>
                  </a:schemeClr>
                </a:solidFill>
              </a:rPr>
              <a:t>Rule 1.1 – Competence </a:t>
            </a:r>
            <a:r>
              <a:rPr lang="en-US" sz="2400" b="1" baseline="30000" dirty="0" smtClean="0">
                <a:solidFill>
                  <a:schemeClr val="accent4">
                    <a:lumMod val="50000"/>
                  </a:schemeClr>
                </a:solidFill>
              </a:rPr>
              <a:t>23</a:t>
            </a:r>
          </a:p>
          <a:p>
            <a:pPr lvl="1"/>
            <a:r>
              <a:rPr lang="en-US" dirty="0" smtClean="0"/>
              <a:t>Attorneys have an ethical duty to provide competent representation.</a:t>
            </a:r>
          </a:p>
          <a:p>
            <a:pPr lvl="1"/>
            <a:r>
              <a:rPr lang="en-US" dirty="0" smtClean="0"/>
              <a:t>Requires legal knowledge, skill, </a:t>
            </a:r>
            <a:r>
              <a:rPr lang="en-US" i="1" dirty="0" smtClean="0"/>
              <a:t>thoroughness and preparation</a:t>
            </a:r>
            <a:r>
              <a:rPr lang="en-US" dirty="0" smtClean="0"/>
              <a:t> reasonably necessary for the representation </a:t>
            </a:r>
          </a:p>
          <a:p>
            <a:pPr lvl="2"/>
            <a:r>
              <a:rPr lang="en-US" dirty="0" smtClean="0"/>
              <a:t>To be thorough and prepared, “competent handling of a particular matter includes inquiry into and analysis of the factual and legal elements of the problem”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Ethical Considerations </a:t>
            </a:r>
            <a:endParaRPr lang="en-US" dirty="0"/>
          </a:p>
        </p:txBody>
      </p:sp>
      <p:sp>
        <p:nvSpPr>
          <p:cNvPr id="3" name="Content Placeholder 2"/>
          <p:cNvSpPr>
            <a:spLocks noGrp="1"/>
          </p:cNvSpPr>
          <p:nvPr>
            <p:ph idx="1"/>
          </p:nvPr>
        </p:nvSpPr>
        <p:spPr>
          <a:xfrm>
            <a:off x="228600" y="1752600"/>
            <a:ext cx="8686800" cy="4709160"/>
          </a:xfrm>
        </p:spPr>
        <p:txBody>
          <a:bodyPr>
            <a:normAutofit/>
          </a:bodyPr>
          <a:lstStyle/>
          <a:p>
            <a:pPr>
              <a:buNone/>
            </a:pPr>
            <a:r>
              <a:rPr lang="en-US" sz="3000" b="1" dirty="0" smtClean="0">
                <a:solidFill>
                  <a:schemeClr val="accent4">
                    <a:lumMod val="50000"/>
                  </a:schemeClr>
                </a:solidFill>
              </a:rPr>
              <a:t>Rule 1.14 - Clients with Diminished Capacity</a:t>
            </a:r>
            <a:r>
              <a:rPr lang="en-US" b="1" dirty="0" smtClean="0">
                <a:solidFill>
                  <a:schemeClr val="accent4">
                    <a:lumMod val="50000"/>
                  </a:schemeClr>
                </a:solidFill>
              </a:rPr>
              <a:t> </a:t>
            </a:r>
            <a:r>
              <a:rPr lang="en-US" sz="2400" b="1" baseline="30000" dirty="0" smtClean="0">
                <a:solidFill>
                  <a:schemeClr val="accent4">
                    <a:lumMod val="50000"/>
                  </a:schemeClr>
                </a:solidFill>
              </a:rPr>
              <a:t>24</a:t>
            </a:r>
          </a:p>
          <a:p>
            <a:endParaRPr lang="en-US" sz="1500" dirty="0" smtClean="0">
              <a:solidFill>
                <a:schemeClr val="accent5">
                  <a:lumMod val="75000"/>
                </a:schemeClr>
              </a:solidFill>
            </a:endParaRPr>
          </a:p>
          <a:p>
            <a:pPr lvl="2"/>
            <a:r>
              <a:rPr lang="en-US" sz="2800" dirty="0" smtClean="0"/>
              <a:t>Need to communicate with client to determine his/her capacity</a:t>
            </a:r>
          </a:p>
          <a:p>
            <a:pPr lvl="2"/>
            <a:r>
              <a:rPr lang="en-US" sz="2800" dirty="0" smtClean="0"/>
              <a:t>Take “protective action” when necessary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t>
            </a:r>
            <a:endParaRPr lang="en-US" dirty="0"/>
          </a:p>
        </p:txBody>
      </p:sp>
      <p:sp>
        <p:nvSpPr>
          <p:cNvPr id="3" name="Content Placeholder 2"/>
          <p:cNvSpPr>
            <a:spLocks noGrp="1"/>
          </p:cNvSpPr>
          <p:nvPr>
            <p:ph idx="1"/>
          </p:nvPr>
        </p:nvSpPr>
        <p:spPr>
          <a:xfrm>
            <a:off x="457200" y="1524000"/>
            <a:ext cx="8229600" cy="4709160"/>
          </a:xfrm>
        </p:spPr>
        <p:txBody>
          <a:bodyPr>
            <a:normAutofit/>
          </a:bodyPr>
          <a:lstStyle/>
          <a:p>
            <a:pPr>
              <a:buNone/>
            </a:pPr>
            <a:r>
              <a:rPr lang="en-US" sz="3000" b="1" dirty="0" smtClean="0">
                <a:solidFill>
                  <a:schemeClr val="accent4">
                    <a:lumMod val="50000"/>
                  </a:schemeClr>
                </a:solidFill>
              </a:rPr>
              <a:t>Rule 1.4 – Communication</a:t>
            </a:r>
            <a:r>
              <a:rPr lang="en-US" sz="2400" b="1" dirty="0" smtClean="0">
                <a:solidFill>
                  <a:schemeClr val="accent4">
                    <a:lumMod val="50000"/>
                  </a:schemeClr>
                </a:solidFill>
              </a:rPr>
              <a:t> </a:t>
            </a:r>
            <a:r>
              <a:rPr lang="en-US" sz="2400" b="1" baseline="30000" dirty="0" smtClean="0">
                <a:solidFill>
                  <a:schemeClr val="accent4">
                    <a:lumMod val="50000"/>
                  </a:schemeClr>
                </a:solidFill>
              </a:rPr>
              <a:t>25</a:t>
            </a:r>
          </a:p>
          <a:p>
            <a:pPr marL="585216" lvl="1" indent="0">
              <a:buNone/>
            </a:pPr>
            <a:r>
              <a:rPr lang="en-US" sz="2800" dirty="0" smtClean="0"/>
              <a:t>Attorneys have an ethical obligation to </a:t>
            </a:r>
          </a:p>
          <a:p>
            <a:pPr lvl="2"/>
            <a:r>
              <a:rPr lang="en-US" sz="2500" dirty="0"/>
              <a:t>Keep client reasonably informed </a:t>
            </a:r>
          </a:p>
          <a:p>
            <a:pPr lvl="2"/>
            <a:r>
              <a:rPr lang="en-US" sz="2500" dirty="0"/>
              <a:t>Respond promptly to requests</a:t>
            </a:r>
          </a:p>
          <a:p>
            <a:pPr lvl="2"/>
            <a:r>
              <a:rPr lang="en-US" sz="2500" dirty="0"/>
              <a:t>Permit client to make </a:t>
            </a:r>
            <a:r>
              <a:rPr lang="en-US" sz="2500" b="1" i="1" u="sng" dirty="0"/>
              <a:t>informed decisions </a:t>
            </a:r>
          </a:p>
          <a:p>
            <a:pPr lvl="2"/>
            <a:r>
              <a:rPr lang="en-US" sz="2500" dirty="0"/>
              <a:t>Reasonably consult with clients about means to achieve their </a:t>
            </a:r>
            <a:r>
              <a:rPr lang="en-US" sz="2500" dirty="0" smtClean="0"/>
              <a:t>objectives</a:t>
            </a:r>
            <a:endParaRPr lang="en-US" sz="2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t>
            </a:r>
            <a:endParaRPr lang="en-US" dirty="0"/>
          </a:p>
        </p:txBody>
      </p:sp>
      <p:sp>
        <p:nvSpPr>
          <p:cNvPr id="3" name="Content Placeholder 2"/>
          <p:cNvSpPr>
            <a:spLocks noGrp="1"/>
          </p:cNvSpPr>
          <p:nvPr>
            <p:ph idx="1"/>
          </p:nvPr>
        </p:nvSpPr>
        <p:spPr>
          <a:xfrm>
            <a:off x="457200" y="1371600"/>
            <a:ext cx="8229600" cy="4709160"/>
          </a:xfrm>
        </p:spPr>
        <p:txBody>
          <a:bodyPr>
            <a:normAutofit/>
          </a:bodyPr>
          <a:lstStyle/>
          <a:p>
            <a:pPr>
              <a:buNone/>
            </a:pPr>
            <a:r>
              <a:rPr lang="en-US" sz="3000" b="1" dirty="0" smtClean="0">
                <a:solidFill>
                  <a:schemeClr val="accent4">
                    <a:lumMod val="50000"/>
                  </a:schemeClr>
                </a:solidFill>
              </a:rPr>
              <a:t>Rule 1.6 – Confidentiality</a:t>
            </a:r>
            <a:r>
              <a:rPr lang="en-US" sz="3000" b="1" baseline="30000" dirty="0" smtClean="0">
                <a:solidFill>
                  <a:schemeClr val="accent4">
                    <a:lumMod val="50000"/>
                  </a:schemeClr>
                </a:solidFill>
              </a:rPr>
              <a:t> </a:t>
            </a:r>
            <a:r>
              <a:rPr lang="en-US" sz="2400" b="1" baseline="30000" dirty="0" smtClean="0">
                <a:solidFill>
                  <a:schemeClr val="accent4">
                    <a:lumMod val="50000"/>
                  </a:schemeClr>
                </a:solidFill>
              </a:rPr>
              <a:t>26</a:t>
            </a:r>
          </a:p>
          <a:p>
            <a:pPr lvl="1"/>
            <a:r>
              <a:rPr lang="en-US" dirty="0" smtClean="0"/>
              <a:t>Attorney must keep all information related to client representation confidential</a:t>
            </a:r>
          </a:p>
          <a:p>
            <a:pPr marL="1719072" lvl="4" indent="-457200">
              <a:buFont typeface="+mj-lt"/>
              <a:buAutoNum type="arabicPeriod"/>
            </a:pPr>
            <a:r>
              <a:rPr lang="en-US" sz="2200" dirty="0" smtClean="0"/>
              <a:t>prohibited from revealing information related to the representation of the client unless an approved exception applies</a:t>
            </a:r>
          </a:p>
          <a:p>
            <a:pPr marL="1719072" lvl="4" indent="-457200">
              <a:buFont typeface="+mj-lt"/>
              <a:buAutoNum type="arabicPeriod"/>
            </a:pPr>
            <a:r>
              <a:rPr lang="en-US" sz="2200" dirty="0" smtClean="0"/>
              <a:t>ethically obligated to make reasonable efforts to prevent the inadvertent or unauthorized disclosure of, or unauthorized access to, information relating to the representation of the client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t>
            </a:r>
            <a:endParaRPr lang="en-US" dirty="0"/>
          </a:p>
        </p:txBody>
      </p:sp>
      <p:sp>
        <p:nvSpPr>
          <p:cNvPr id="3" name="Content Placeholder 2"/>
          <p:cNvSpPr>
            <a:spLocks noGrp="1"/>
          </p:cNvSpPr>
          <p:nvPr>
            <p:ph idx="1"/>
          </p:nvPr>
        </p:nvSpPr>
        <p:spPr>
          <a:xfrm>
            <a:off x="457200" y="1524000"/>
            <a:ext cx="8458200" cy="4709160"/>
          </a:xfrm>
        </p:spPr>
        <p:txBody>
          <a:bodyPr>
            <a:normAutofit/>
          </a:bodyPr>
          <a:lstStyle/>
          <a:p>
            <a:pPr>
              <a:buNone/>
            </a:pPr>
            <a:r>
              <a:rPr lang="en-US" sz="3000" b="1" dirty="0" smtClean="0">
                <a:solidFill>
                  <a:schemeClr val="accent4">
                    <a:lumMod val="50000"/>
                  </a:schemeClr>
                </a:solidFill>
              </a:rPr>
              <a:t>Rule 1.6- Confidentiality  </a:t>
            </a:r>
          </a:p>
          <a:p>
            <a:pPr>
              <a:buNone/>
            </a:pPr>
            <a:r>
              <a:rPr lang="en-US" sz="3200" dirty="0" smtClean="0"/>
              <a:t>	</a:t>
            </a:r>
            <a:r>
              <a:rPr lang="en-US" sz="3200" u="sng" dirty="0" smtClean="0"/>
              <a:t>Presence of Third Party</a:t>
            </a:r>
          </a:p>
          <a:p>
            <a:pPr>
              <a:buNone/>
            </a:pPr>
            <a:r>
              <a:rPr lang="en-US" i="1" dirty="0" smtClean="0"/>
              <a:t>	Interpreter</a:t>
            </a:r>
          </a:p>
          <a:p>
            <a:pPr lvl="1"/>
            <a:r>
              <a:rPr lang="en-US" i="1" dirty="0" smtClean="0"/>
              <a:t>Generally speaking</a:t>
            </a:r>
            <a:r>
              <a:rPr lang="en-US" dirty="0" smtClean="0"/>
              <a:t>, confidentiality not waived by the mere presence of an interpreter if acting as an agent</a:t>
            </a:r>
            <a:r>
              <a:rPr lang="en-US" baseline="30000" dirty="0" smtClean="0"/>
              <a:t>27</a:t>
            </a:r>
          </a:p>
          <a:p>
            <a:pPr lvl="1"/>
            <a:r>
              <a:rPr lang="en-US" i="1" dirty="0" smtClean="0"/>
              <a:t>However</a:t>
            </a:r>
            <a:r>
              <a:rPr lang="en-US" dirty="0" smtClean="0"/>
              <a:t>, if interpreter intentionally or accidentally reveals information to 3</a:t>
            </a:r>
            <a:r>
              <a:rPr lang="en-US" baseline="30000" dirty="0" smtClean="0"/>
              <a:t>rd</a:t>
            </a:r>
            <a:r>
              <a:rPr lang="en-US" dirty="0" smtClean="0"/>
              <a:t> party, privilege is </a:t>
            </a:r>
            <a:r>
              <a:rPr lang="en-US" b="1" i="1" u="sng" dirty="0" smtClean="0"/>
              <a:t>waived </a:t>
            </a:r>
            <a:r>
              <a:rPr lang="en-US" baseline="30000" dirty="0" smtClean="0"/>
              <a:t>28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400" dirty="0" smtClean="0"/>
              <a:t>Objectives</a:t>
            </a:r>
            <a:endParaRPr lang="en-US" sz="4400" dirty="0"/>
          </a:p>
        </p:txBody>
      </p:sp>
      <p:sp>
        <p:nvSpPr>
          <p:cNvPr id="3" name="Content Placeholder 2"/>
          <p:cNvSpPr>
            <a:spLocks noGrp="1"/>
          </p:cNvSpPr>
          <p:nvPr>
            <p:ph idx="1"/>
          </p:nvPr>
        </p:nvSpPr>
        <p:spPr>
          <a:xfrm>
            <a:off x="533400" y="1600200"/>
            <a:ext cx="8229600" cy="4709160"/>
          </a:xfrm>
          <a:noFill/>
          <a:ln>
            <a:noFill/>
          </a:ln>
        </p:spPr>
        <p:style>
          <a:lnRef idx="2">
            <a:schemeClr val="accent4">
              <a:shade val="50000"/>
            </a:schemeClr>
          </a:lnRef>
          <a:fillRef idx="1003">
            <a:schemeClr val="dk2"/>
          </a:fillRef>
          <a:effectRef idx="0">
            <a:schemeClr val="accent4"/>
          </a:effectRef>
          <a:fontRef idx="minor">
            <a:schemeClr val="lt1"/>
          </a:fontRef>
        </p:style>
        <p:txBody>
          <a:bodyPr>
            <a:normAutofit/>
          </a:bodyPr>
          <a:lstStyle/>
          <a:p>
            <a:r>
              <a:rPr lang="en-US" sz="3200" dirty="0" smtClean="0"/>
              <a:t>Recognize the need for language access assistance </a:t>
            </a:r>
          </a:p>
          <a:p>
            <a:r>
              <a:rPr lang="en-US" sz="3200" dirty="0" smtClean="0"/>
              <a:t>Understand the ethical obligations of working </a:t>
            </a:r>
            <a:r>
              <a:rPr lang="en-US" sz="3200" smtClean="0"/>
              <a:t>with </a:t>
            </a:r>
            <a:r>
              <a:rPr lang="en-US" sz="3200" smtClean="0"/>
              <a:t>LEP/DHH </a:t>
            </a:r>
            <a:r>
              <a:rPr lang="en-US" sz="3200" dirty="0" smtClean="0"/>
              <a:t>clients </a:t>
            </a:r>
          </a:p>
          <a:p>
            <a:r>
              <a:rPr lang="en-US" sz="3200" dirty="0" smtClean="0"/>
              <a:t>Learn of practical tips and resources available to assist you with your practice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Ethical Considerations </a:t>
            </a:r>
            <a:endParaRPr lang="en-US" dirty="0"/>
          </a:p>
        </p:txBody>
      </p:sp>
      <p:sp>
        <p:nvSpPr>
          <p:cNvPr id="5" name="Content Placeholder 2"/>
          <p:cNvSpPr>
            <a:spLocks noGrp="1"/>
          </p:cNvSpPr>
          <p:nvPr>
            <p:ph idx="1"/>
          </p:nvPr>
        </p:nvSpPr>
        <p:spPr>
          <a:xfrm>
            <a:off x="685800" y="1524000"/>
            <a:ext cx="8458200" cy="4709160"/>
          </a:xfrm>
        </p:spPr>
        <p:txBody>
          <a:bodyPr>
            <a:normAutofit/>
          </a:bodyPr>
          <a:lstStyle/>
          <a:p>
            <a:pPr>
              <a:buNone/>
            </a:pPr>
            <a:r>
              <a:rPr lang="en-US" sz="3000" b="1" dirty="0" smtClean="0">
                <a:solidFill>
                  <a:schemeClr val="accent4">
                    <a:lumMod val="50000"/>
                  </a:schemeClr>
                </a:solidFill>
              </a:rPr>
              <a:t>Rule 1.6- Confidentiality  </a:t>
            </a:r>
          </a:p>
          <a:p>
            <a:pPr>
              <a:buNone/>
            </a:pPr>
            <a:r>
              <a:rPr lang="en-US" sz="3200" dirty="0" smtClean="0"/>
              <a:t>	</a:t>
            </a:r>
            <a:r>
              <a:rPr lang="en-US" sz="3200" u="sng" dirty="0" smtClean="0"/>
              <a:t>Presence of Third Party</a:t>
            </a:r>
          </a:p>
          <a:p>
            <a:pPr>
              <a:buNone/>
            </a:pPr>
            <a:r>
              <a:rPr lang="en-US" i="1" dirty="0" smtClean="0"/>
              <a:t>	Interpreter/Mandatory Reporter</a:t>
            </a:r>
          </a:p>
          <a:p>
            <a:pPr lvl="2"/>
            <a:r>
              <a:rPr lang="en-US" dirty="0" smtClean="0"/>
              <a:t>O.C.G.A. § 19-7-5 (c)</a:t>
            </a:r>
            <a:r>
              <a:rPr lang="en-US" baseline="30000" dirty="0" smtClean="0"/>
              <a:t> </a:t>
            </a:r>
            <a:r>
              <a:rPr lang="en-US" sz="2400" baseline="30000" dirty="0" smtClean="0"/>
              <a:t>29</a:t>
            </a:r>
          </a:p>
          <a:p>
            <a:pPr lvl="2"/>
            <a:r>
              <a:rPr lang="en-US" dirty="0" smtClean="0"/>
              <a:t>EX: Child Abuse</a:t>
            </a:r>
          </a:p>
          <a:p>
            <a:pPr lvl="3"/>
            <a:r>
              <a:rPr lang="en-US" dirty="0" smtClean="0"/>
              <a:t>Statutory duty to reveal information will trump the privileged nature of the communication </a:t>
            </a:r>
            <a:r>
              <a:rPr lang="en-US" sz="2400" baseline="30000" dirty="0" smtClean="0"/>
              <a:t>30</a:t>
            </a:r>
          </a:p>
          <a:p>
            <a:pPr>
              <a:buNone/>
            </a:pPr>
            <a:endParaRPr lang="en-US" i="1" dirty="0" smtClean="0"/>
          </a:p>
          <a:p>
            <a:pPr lvl="1"/>
            <a:endParaRPr lang="en-US" baseline="30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t>
            </a:r>
            <a:endParaRPr lang="en-US" dirty="0"/>
          </a:p>
        </p:txBody>
      </p:sp>
      <p:sp>
        <p:nvSpPr>
          <p:cNvPr id="3" name="Content Placeholder 2"/>
          <p:cNvSpPr>
            <a:spLocks noGrp="1"/>
          </p:cNvSpPr>
          <p:nvPr>
            <p:ph idx="1"/>
          </p:nvPr>
        </p:nvSpPr>
        <p:spPr>
          <a:xfrm>
            <a:off x="457200" y="1371600"/>
            <a:ext cx="8229600" cy="4709160"/>
          </a:xfrm>
        </p:spPr>
        <p:txBody>
          <a:bodyPr>
            <a:normAutofit/>
          </a:bodyPr>
          <a:lstStyle/>
          <a:p>
            <a:pPr>
              <a:buNone/>
            </a:pPr>
            <a:r>
              <a:rPr lang="en-US" sz="3200" b="1" dirty="0">
                <a:solidFill>
                  <a:schemeClr val="accent4">
                    <a:lumMod val="50000"/>
                  </a:schemeClr>
                </a:solidFill>
              </a:rPr>
              <a:t>Rule 1.6- Confidentiality  </a:t>
            </a:r>
          </a:p>
          <a:p>
            <a:pPr>
              <a:buNone/>
            </a:pPr>
            <a:r>
              <a:rPr lang="en-US" sz="3200" dirty="0"/>
              <a:t>	</a:t>
            </a:r>
            <a:r>
              <a:rPr lang="en-US" sz="3200" u="sng" dirty="0"/>
              <a:t>Presence of Third Party</a:t>
            </a:r>
          </a:p>
          <a:p>
            <a:pPr>
              <a:buNone/>
            </a:pPr>
            <a:r>
              <a:rPr lang="en-US" i="1" dirty="0"/>
              <a:t>	</a:t>
            </a:r>
            <a:r>
              <a:rPr lang="en-US" i="1" dirty="0" smtClean="0"/>
              <a:t>Family Member / Friend</a:t>
            </a:r>
            <a:endParaRPr lang="en-US" i="1" dirty="0"/>
          </a:p>
          <a:p>
            <a:pPr lvl="1"/>
            <a:r>
              <a:rPr lang="en-US" dirty="0" smtClean="0"/>
              <a:t>Risk of revealing confidential information </a:t>
            </a:r>
          </a:p>
          <a:p>
            <a:pPr lvl="1"/>
            <a:r>
              <a:rPr lang="en-US" dirty="0" smtClean="0"/>
              <a:t>Will destroy attorney-client privilege</a:t>
            </a:r>
          </a:p>
          <a:p>
            <a:pPr lvl="1"/>
            <a:r>
              <a:rPr lang="en-US" dirty="0" smtClean="0"/>
              <a:t>Risk of losing information because the client may be uncomfortable talking in front of someone they know  </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t>
            </a:r>
            <a:endParaRPr lang="en-US" dirty="0"/>
          </a:p>
        </p:txBody>
      </p:sp>
      <p:sp>
        <p:nvSpPr>
          <p:cNvPr id="3" name="Content Placeholder 2"/>
          <p:cNvSpPr>
            <a:spLocks noGrp="1"/>
          </p:cNvSpPr>
          <p:nvPr>
            <p:ph idx="1"/>
          </p:nvPr>
        </p:nvSpPr>
        <p:spPr>
          <a:xfrm>
            <a:off x="457200" y="1447800"/>
            <a:ext cx="8229600" cy="4709160"/>
          </a:xfrm>
        </p:spPr>
        <p:txBody>
          <a:bodyPr>
            <a:normAutofit/>
          </a:bodyPr>
          <a:lstStyle/>
          <a:p>
            <a:pPr>
              <a:buNone/>
            </a:pPr>
            <a:r>
              <a:rPr lang="en-US" sz="3000" b="1" dirty="0" smtClean="0">
                <a:solidFill>
                  <a:schemeClr val="accent4">
                    <a:lumMod val="50000"/>
                  </a:schemeClr>
                </a:solidFill>
              </a:rPr>
              <a:t>Rule 1.7 – Conflict of Interest</a:t>
            </a:r>
            <a:r>
              <a:rPr lang="en-US" sz="3000" dirty="0" smtClean="0">
                <a:solidFill>
                  <a:schemeClr val="accent4">
                    <a:lumMod val="50000"/>
                  </a:schemeClr>
                </a:solidFill>
              </a:rPr>
              <a:t> </a:t>
            </a:r>
            <a:r>
              <a:rPr lang="en-US" sz="2400" baseline="30000" dirty="0" smtClean="0">
                <a:solidFill>
                  <a:schemeClr val="accent4">
                    <a:lumMod val="50000"/>
                  </a:schemeClr>
                </a:solidFill>
              </a:rPr>
              <a:t>31</a:t>
            </a:r>
          </a:p>
          <a:p>
            <a:pPr>
              <a:buNone/>
            </a:pPr>
            <a:endParaRPr lang="en-US" sz="500" baseline="30000" dirty="0" smtClean="0">
              <a:solidFill>
                <a:schemeClr val="accent4">
                  <a:lumMod val="50000"/>
                </a:schemeClr>
              </a:solidFill>
            </a:endParaRPr>
          </a:p>
          <a:p>
            <a:pPr lvl="1"/>
            <a:r>
              <a:rPr lang="en-US" sz="2800" dirty="0" smtClean="0"/>
              <a:t>Attorneys must avoid concurrent conflicts of interest with a current client </a:t>
            </a:r>
          </a:p>
          <a:p>
            <a:pPr marL="585216" lvl="1" indent="0">
              <a:buNone/>
            </a:pPr>
            <a:endParaRPr lang="en-US" sz="500" dirty="0" smtClean="0"/>
          </a:p>
          <a:p>
            <a:pPr marL="137160" indent="0">
              <a:buNone/>
            </a:pPr>
            <a:r>
              <a:rPr lang="en-US" i="1" dirty="0" smtClean="0"/>
              <a:t>	Conflicts Revisited</a:t>
            </a:r>
          </a:p>
          <a:p>
            <a:pPr lvl="3"/>
            <a:r>
              <a:rPr lang="en-US" sz="2400" dirty="0" smtClean="0"/>
              <a:t>Mandatory reporter as an interpreter</a:t>
            </a:r>
          </a:p>
          <a:p>
            <a:pPr lvl="3"/>
            <a:r>
              <a:rPr lang="en-US" sz="2400" dirty="0" smtClean="0"/>
              <a:t>Family member/friend as an interpreter</a:t>
            </a:r>
          </a:p>
          <a:p>
            <a:pPr lvl="3"/>
            <a:r>
              <a:rPr lang="en-US" sz="2400" dirty="0" smtClean="0"/>
              <a:t>Bilingual attorney as an interpreter</a:t>
            </a:r>
            <a:endParaRPr lang="en-US" sz="2400" dirty="0"/>
          </a:p>
          <a:p>
            <a:pPr lvl="1">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t>
            </a:r>
            <a:endParaRPr lang="en-US" dirty="0"/>
          </a:p>
        </p:txBody>
      </p:sp>
      <p:sp>
        <p:nvSpPr>
          <p:cNvPr id="3" name="Content Placeholder 2"/>
          <p:cNvSpPr>
            <a:spLocks noGrp="1"/>
          </p:cNvSpPr>
          <p:nvPr>
            <p:ph idx="1"/>
          </p:nvPr>
        </p:nvSpPr>
        <p:spPr>
          <a:xfrm>
            <a:off x="457200" y="1371600"/>
            <a:ext cx="8229600" cy="4495800"/>
          </a:xfrm>
        </p:spPr>
        <p:txBody>
          <a:bodyPr>
            <a:normAutofit/>
          </a:bodyPr>
          <a:lstStyle/>
          <a:p>
            <a:pPr>
              <a:buNone/>
            </a:pPr>
            <a:r>
              <a:rPr lang="en-US" sz="3000" b="1" dirty="0">
                <a:solidFill>
                  <a:schemeClr val="accent4">
                    <a:lumMod val="50000"/>
                  </a:schemeClr>
                </a:solidFill>
              </a:rPr>
              <a:t>Rule 1.7 – Conflict of Interest</a:t>
            </a:r>
          </a:p>
          <a:p>
            <a:pPr marL="137160" indent="0">
              <a:buNone/>
            </a:pPr>
            <a:r>
              <a:rPr lang="en-US" dirty="0" smtClean="0"/>
              <a:t>	</a:t>
            </a:r>
            <a:r>
              <a:rPr lang="en-US" i="1" dirty="0" smtClean="0"/>
              <a:t>Bilingual Attorney</a:t>
            </a:r>
            <a:endParaRPr lang="en-US" dirty="0" smtClean="0"/>
          </a:p>
          <a:p>
            <a:pPr lvl="3"/>
            <a:r>
              <a:rPr lang="en-US" dirty="0" smtClean="0"/>
              <a:t>Unwise and unethical for bilingual attorneys to wear simultaneously the hat of interpreter during a legal proceeding. </a:t>
            </a:r>
          </a:p>
          <a:p>
            <a:pPr lvl="3"/>
            <a:r>
              <a:rPr lang="en-US" dirty="0" smtClean="0"/>
              <a:t>Role of attorney vs. role of interpreter</a:t>
            </a:r>
          </a:p>
          <a:p>
            <a:pPr marL="1170432" lvl="3" indent="0">
              <a:buNone/>
            </a:pPr>
            <a:endParaRPr lang="en-US" dirty="0" smtClean="0"/>
          </a:p>
        </p:txBody>
      </p:sp>
      <p:sp>
        <p:nvSpPr>
          <p:cNvPr id="4" name="TextBox 3"/>
          <p:cNvSpPr txBox="1"/>
          <p:nvPr/>
        </p:nvSpPr>
        <p:spPr>
          <a:xfrm>
            <a:off x="-762000" y="5257800"/>
            <a:ext cx="9525000" cy="769441"/>
          </a:xfrm>
          <a:prstGeom prst="rect">
            <a:avLst/>
          </a:prstGeom>
          <a:noFill/>
        </p:spPr>
        <p:txBody>
          <a:bodyPr wrap="square" rtlCol="0">
            <a:spAutoFit/>
          </a:bodyPr>
          <a:lstStyle/>
          <a:p>
            <a:pPr marL="1581912" lvl="5" indent="0">
              <a:buNone/>
            </a:pPr>
            <a:r>
              <a:rPr lang="en-US" sz="2200" i="1" dirty="0" smtClean="0">
                <a:solidFill>
                  <a:srgbClr val="AE1255"/>
                </a:solidFill>
              </a:rPr>
              <a:t>An </a:t>
            </a:r>
            <a:r>
              <a:rPr lang="en-US" sz="2200" i="1" dirty="0">
                <a:solidFill>
                  <a:srgbClr val="AE1255"/>
                </a:solidFill>
              </a:rPr>
              <a:t>attorney representing a client with an interest in the outcome of the case </a:t>
            </a:r>
            <a:r>
              <a:rPr lang="en-US" sz="2200" i="1" u="sng" dirty="0">
                <a:solidFill>
                  <a:srgbClr val="AE1255"/>
                </a:solidFill>
              </a:rPr>
              <a:t>cannot objectively serve as an interpreter</a:t>
            </a:r>
            <a:r>
              <a:rPr lang="en-US" sz="2200" i="1" u="sng" dirty="0" smtClean="0">
                <a:solidFill>
                  <a:srgbClr val="AE1255"/>
                </a:solidFill>
              </a:rPr>
              <a:t>! </a:t>
            </a:r>
            <a:r>
              <a:rPr lang="en-US" sz="2400" baseline="30000" dirty="0" smtClean="0">
                <a:solidFill>
                  <a:srgbClr val="AE1255"/>
                </a:solidFill>
              </a:rPr>
              <a:t>32</a:t>
            </a:r>
            <a:endParaRPr lang="en-US" sz="2400" baseline="30000" dirty="0">
              <a:solidFill>
                <a:srgbClr val="AE125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96243283"/>
              </p:ext>
            </p:extLst>
          </p:nvPr>
        </p:nvGraphicFramePr>
        <p:xfrm>
          <a:off x="1447800" y="4038600"/>
          <a:ext cx="6096000" cy="914400"/>
        </p:xfrm>
        <a:graphic>
          <a:graphicData uri="http://schemas.openxmlformats.org/drawingml/2006/table">
            <a:tbl>
              <a:tblPr firstRow="1" bandRow="1">
                <a:tableStyleId>{5C22544A-7EE6-4342-B048-85BDC9FD1C3A}</a:tableStyleId>
              </a:tblPr>
              <a:tblGrid>
                <a:gridCol w="3048000"/>
                <a:gridCol w="3048000"/>
              </a:tblGrid>
              <a:tr h="447040">
                <a:tc>
                  <a:txBody>
                    <a:bodyPr/>
                    <a:lstStyle/>
                    <a:p>
                      <a:r>
                        <a:rPr lang="en-US" dirty="0" smtClean="0"/>
                        <a:t>ATTORNEY</a:t>
                      </a:r>
                      <a:endParaRPr lang="en-US" dirty="0"/>
                    </a:p>
                  </a:txBody>
                  <a:tcPr/>
                </a:tc>
                <a:tc>
                  <a:txBody>
                    <a:bodyPr/>
                    <a:lstStyle/>
                    <a:p>
                      <a:r>
                        <a:rPr lang="en-US" dirty="0" smtClean="0"/>
                        <a:t>INTERPRETER</a:t>
                      </a:r>
                      <a:endParaRPr lang="en-US" dirty="0"/>
                    </a:p>
                  </a:txBody>
                  <a:tcPr/>
                </a:tc>
              </a:tr>
              <a:tr h="467360">
                <a:tc>
                  <a:txBody>
                    <a:bodyPr/>
                    <a:lstStyle/>
                    <a:p>
                      <a:r>
                        <a:rPr lang="en-US" dirty="0" smtClean="0"/>
                        <a:t>Zealous</a:t>
                      </a:r>
                      <a:r>
                        <a:rPr lang="en-US" baseline="0" dirty="0" smtClean="0"/>
                        <a:t> advocate</a:t>
                      </a:r>
                      <a:endParaRPr lang="en-US" dirty="0"/>
                    </a:p>
                  </a:txBody>
                  <a:tcPr/>
                </a:tc>
                <a:tc>
                  <a:txBody>
                    <a:bodyPr/>
                    <a:lstStyle/>
                    <a:p>
                      <a:r>
                        <a:rPr lang="en-US" dirty="0" smtClean="0"/>
                        <a:t>Conduit for communication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Issues / Considerations</a:t>
            </a:r>
            <a:endParaRPr lang="en-US" dirty="0"/>
          </a:p>
        </p:txBody>
      </p:sp>
      <p:sp>
        <p:nvSpPr>
          <p:cNvPr id="3" name="Content Placeholder 2"/>
          <p:cNvSpPr>
            <a:spLocks noGrp="1"/>
          </p:cNvSpPr>
          <p:nvPr>
            <p:ph idx="1"/>
          </p:nvPr>
        </p:nvSpPr>
        <p:spPr>
          <a:xfrm>
            <a:off x="457200" y="1600200"/>
            <a:ext cx="8229600" cy="3352800"/>
          </a:xfrm>
        </p:spPr>
        <p:txBody>
          <a:bodyPr>
            <a:normAutofit/>
          </a:bodyPr>
          <a:lstStyle/>
          <a:p>
            <a:r>
              <a:rPr lang="en-US" sz="3200" dirty="0" smtClean="0"/>
              <a:t>Appointment and compensation of interpreter </a:t>
            </a:r>
            <a:r>
              <a:rPr lang="en-US" sz="2400" baseline="30000" dirty="0" smtClean="0"/>
              <a:t>33</a:t>
            </a:r>
          </a:p>
          <a:p>
            <a:pPr lvl="1"/>
            <a:r>
              <a:rPr lang="en-US" sz="2600" dirty="0" smtClean="0"/>
              <a:t>Responsibility of finding and appointing an interpreter falls on the court and not on litigants or attorneys </a:t>
            </a:r>
            <a:endParaRPr lang="en-US" sz="2600" dirty="0"/>
          </a:p>
          <a:p>
            <a:pPr lvl="1"/>
            <a:r>
              <a:rPr lang="en-US" sz="2600" dirty="0" smtClean="0"/>
              <a:t>May attorney charge </a:t>
            </a:r>
            <a:r>
              <a:rPr lang="en-US" sz="2600" dirty="0"/>
              <a:t>for </a:t>
            </a:r>
            <a:r>
              <a:rPr lang="en-US" sz="2600" dirty="0" smtClean="0"/>
              <a:t>interpreters?</a:t>
            </a:r>
            <a:endParaRPr lang="en-US" sz="2600" dirty="0"/>
          </a:p>
          <a:p>
            <a:pPr lvl="2"/>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a:t>
            </a:r>
            <a:endParaRPr lang="en-US" dirty="0"/>
          </a:p>
        </p:txBody>
      </p:sp>
      <p:sp>
        <p:nvSpPr>
          <p:cNvPr id="3" name="Content Placeholder 2"/>
          <p:cNvSpPr>
            <a:spLocks noGrp="1"/>
          </p:cNvSpPr>
          <p:nvPr>
            <p:ph idx="1"/>
          </p:nvPr>
        </p:nvSpPr>
        <p:spPr>
          <a:xfrm>
            <a:off x="381000" y="1600200"/>
            <a:ext cx="8458200" cy="4191000"/>
          </a:xfrm>
        </p:spPr>
        <p:txBody>
          <a:bodyPr>
            <a:normAutofit/>
          </a:bodyPr>
          <a:lstStyle/>
          <a:p>
            <a:r>
              <a:rPr lang="en-US" sz="2200" dirty="0" smtClean="0"/>
              <a:t>American Bar Association: </a:t>
            </a:r>
            <a:r>
              <a:rPr lang="en-US" sz="2200" dirty="0" smtClean="0">
                <a:hlinkClick r:id="rId3"/>
              </a:rPr>
              <a:t>http</a:t>
            </a:r>
            <a:r>
              <a:rPr lang="en-US" sz="2200" dirty="0">
                <a:hlinkClick r:id="rId3"/>
              </a:rPr>
              <a:t>://</a:t>
            </a:r>
            <a:r>
              <a:rPr lang="en-US" sz="2200" dirty="0" smtClean="0">
                <a:hlinkClick r:id="rId3"/>
              </a:rPr>
              <a:t>www.americanbar.org</a:t>
            </a:r>
            <a:endParaRPr lang="en-US" sz="2200" dirty="0"/>
          </a:p>
          <a:p>
            <a:r>
              <a:rPr lang="en-US" sz="2200" dirty="0" smtClean="0"/>
              <a:t>Department </a:t>
            </a:r>
            <a:r>
              <a:rPr lang="en-US" sz="2200" dirty="0"/>
              <a:t>of Justice: </a:t>
            </a:r>
            <a:r>
              <a:rPr lang="en-US" sz="2200" dirty="0">
                <a:hlinkClick r:id="rId4"/>
              </a:rPr>
              <a:t>http://www.justice.gov</a:t>
            </a:r>
            <a:r>
              <a:rPr lang="en-US" sz="2200" dirty="0" smtClean="0">
                <a:hlinkClick r:id="rId4"/>
              </a:rPr>
              <a:t>/</a:t>
            </a:r>
            <a:endParaRPr lang="en-US" sz="2200" dirty="0" smtClean="0"/>
          </a:p>
          <a:p>
            <a:r>
              <a:rPr lang="en-US" sz="2200" dirty="0"/>
              <a:t>Limited English </a:t>
            </a:r>
            <a:r>
              <a:rPr lang="en-US" sz="2200" dirty="0" smtClean="0"/>
              <a:t>Proficiency, A Federal Interagency Website: </a:t>
            </a:r>
            <a:r>
              <a:rPr lang="en-US" sz="2200" dirty="0" smtClean="0">
                <a:hlinkClick r:id="rId5"/>
              </a:rPr>
              <a:t>www.lep.gov</a:t>
            </a:r>
            <a:endParaRPr lang="en-US" sz="2200" dirty="0" smtClean="0"/>
          </a:p>
          <a:p>
            <a:r>
              <a:rPr lang="en-US" sz="2200" dirty="0"/>
              <a:t>National Association of the Deaf (NAD): </a:t>
            </a:r>
            <a:r>
              <a:rPr lang="en-US" sz="2200" dirty="0">
                <a:hlinkClick r:id="rId6"/>
              </a:rPr>
              <a:t>http://</a:t>
            </a:r>
            <a:r>
              <a:rPr lang="en-US" sz="2200" dirty="0" smtClean="0">
                <a:hlinkClick r:id="rId6"/>
              </a:rPr>
              <a:t>www.nad.org</a:t>
            </a:r>
            <a:endParaRPr lang="en-US" sz="2200" dirty="0" smtClean="0"/>
          </a:p>
          <a:p>
            <a:r>
              <a:rPr lang="en-US" sz="2200" dirty="0" smtClean="0"/>
              <a:t>National Center on Immigrant Integration Policy: </a:t>
            </a:r>
            <a:r>
              <a:rPr lang="en-US" sz="2200" dirty="0" smtClean="0">
                <a:hlinkClick r:id="rId7"/>
              </a:rPr>
              <a:t>http</a:t>
            </a:r>
            <a:r>
              <a:rPr lang="en-US" sz="2200" dirty="0">
                <a:hlinkClick r:id="rId7"/>
              </a:rPr>
              <a:t>://</a:t>
            </a:r>
            <a:r>
              <a:rPr lang="en-US" sz="2200" dirty="0" smtClean="0">
                <a:hlinkClick r:id="rId7"/>
              </a:rPr>
              <a:t>www.migrationinformation.org/integration/language_portal</a:t>
            </a:r>
            <a:endParaRPr lang="en-US" sz="2200" dirty="0" smtClean="0"/>
          </a:p>
          <a:p>
            <a:r>
              <a:rPr lang="en-US" sz="2200" dirty="0" smtClean="0"/>
              <a:t>National Association of Judiciary Interpreters &amp; Translators</a:t>
            </a:r>
            <a:r>
              <a:rPr lang="en-US" sz="2200" dirty="0"/>
              <a:t>: </a:t>
            </a:r>
            <a:r>
              <a:rPr lang="en-US" sz="2200" dirty="0">
                <a:hlinkClick r:id="rId8"/>
              </a:rPr>
              <a:t>http://http://www.najit.org</a:t>
            </a:r>
            <a:r>
              <a:rPr lang="en-US" sz="2200" dirty="0" smtClean="0">
                <a:hlinkClick r:id="rId8"/>
              </a:rPr>
              <a:t>/</a:t>
            </a:r>
            <a:endParaRPr lang="en-US" sz="2200" dirty="0"/>
          </a:p>
          <a:p>
            <a:r>
              <a:rPr lang="en-US" sz="2200" dirty="0" smtClean="0"/>
              <a:t>Registry of Interpreters for the Deaf: </a:t>
            </a:r>
            <a:r>
              <a:rPr lang="en-US" sz="2200" dirty="0" smtClean="0">
                <a:hlinkClick r:id="rId9"/>
              </a:rPr>
              <a:t>http://www.rid.org</a:t>
            </a:r>
            <a:r>
              <a:rPr lang="en-US" sz="2200" dirty="0" smtClean="0"/>
              <a:t> </a:t>
            </a:r>
          </a:p>
          <a:p>
            <a:pPr marL="137160" indent="0">
              <a:buNone/>
            </a:pPr>
            <a:endParaRPr lang="en-US" sz="2000"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04800" y="1295400"/>
            <a:ext cx="8534400" cy="5257800"/>
          </a:xfrm>
        </p:spPr>
        <p:txBody>
          <a:bodyPr>
            <a:normAutofit fontScale="92500" lnSpcReduction="10000"/>
          </a:bodyPr>
          <a:lstStyle/>
          <a:p>
            <a:pPr marL="731520" lvl="0" indent="-514350">
              <a:buAutoNum type="arabicPlain"/>
            </a:pPr>
            <a:r>
              <a:rPr lang="en-US" sz="1500" cap="small" dirty="0" smtClean="0">
                <a:latin typeface="Arial Narrow" pitchFamily="34" charset="0"/>
              </a:rPr>
              <a:t>Camille Ryan, Language Use in the United States</a:t>
            </a:r>
            <a:r>
              <a:rPr lang="en-US" sz="1500" dirty="0" smtClean="0">
                <a:latin typeface="Arial Narrow" pitchFamily="34" charset="0"/>
              </a:rPr>
              <a:t> (2013), </a:t>
            </a:r>
            <a:r>
              <a:rPr lang="en-US" sz="1500" u="sng" dirty="0" smtClean="0">
                <a:latin typeface="Arial Narrow" pitchFamily="34" charset="0"/>
                <a:hlinkClick r:id="rId2"/>
              </a:rPr>
              <a:t>http://www.census.gov/prod/2013pubs/acs-22.pdf</a:t>
            </a:r>
            <a:r>
              <a:rPr lang="en-US" sz="1500" dirty="0" smtClean="0">
                <a:latin typeface="Arial Narrow" pitchFamily="34" charset="0"/>
              </a:rPr>
              <a:t>.</a:t>
            </a:r>
          </a:p>
          <a:p>
            <a:pPr marL="731520" indent="-514350">
              <a:buFont typeface="Wingdings 2"/>
              <a:buAutoNum type="arabicPlain"/>
            </a:pPr>
            <a:r>
              <a:rPr lang="en-US" sz="1500" cap="small" dirty="0" err="1" smtClean="0">
                <a:latin typeface="Arial Narrow" pitchFamily="34" charset="0"/>
              </a:rPr>
              <a:t>Chhandasi</a:t>
            </a:r>
            <a:r>
              <a:rPr lang="en-US" sz="1500" cap="small" dirty="0" smtClean="0">
                <a:latin typeface="Arial Narrow" pitchFamily="34" charset="0"/>
              </a:rPr>
              <a:t> </a:t>
            </a:r>
            <a:r>
              <a:rPr lang="en-US" sz="1500" cap="small" dirty="0" err="1" smtClean="0">
                <a:latin typeface="Arial Narrow" pitchFamily="34" charset="0"/>
              </a:rPr>
              <a:t>Pandya</a:t>
            </a:r>
            <a:r>
              <a:rPr lang="en-US" sz="1500" cap="small" dirty="0" smtClean="0">
                <a:latin typeface="Arial Narrow" pitchFamily="34" charset="0"/>
              </a:rPr>
              <a:t>,, Margie McHugh &amp; Jeanne </a:t>
            </a:r>
            <a:r>
              <a:rPr lang="en-US" sz="1500" cap="small" dirty="0" err="1" smtClean="0">
                <a:latin typeface="Arial Narrow" pitchFamily="34" charset="0"/>
              </a:rPr>
              <a:t>Batalov</a:t>
            </a:r>
            <a:r>
              <a:rPr lang="en-US" sz="1500" cap="small" dirty="0" smtClean="0">
                <a:latin typeface="Arial Narrow" pitchFamily="34" charset="0"/>
              </a:rPr>
              <a:t>, Limited English Proficient Individuals in the United States: Number, Share, Growth, and Linguistic Diversity</a:t>
            </a:r>
            <a:r>
              <a:rPr lang="en-US" sz="1500" dirty="0" smtClean="0">
                <a:latin typeface="Arial Narrow" pitchFamily="34" charset="0"/>
              </a:rPr>
              <a:t> (Migration Policy Inst. 2011) [hereinafter </a:t>
            </a:r>
            <a:r>
              <a:rPr lang="en-US" sz="1500" cap="small" dirty="0" smtClean="0">
                <a:latin typeface="Arial Narrow" pitchFamily="34" charset="0"/>
              </a:rPr>
              <a:t>LEP Data Brief</a:t>
            </a:r>
            <a:r>
              <a:rPr lang="en-US" sz="1500" dirty="0" smtClean="0">
                <a:latin typeface="Arial Narrow" pitchFamily="34" charset="0"/>
              </a:rPr>
              <a:t>], </a:t>
            </a:r>
            <a:r>
              <a:rPr lang="en-US" sz="1500" u="sng" dirty="0" smtClean="0">
                <a:latin typeface="Arial Narrow" pitchFamily="34" charset="0"/>
                <a:hlinkClick r:id="rId3"/>
              </a:rPr>
              <a:t>http://www.migrationinformation.org/integration/LEPdatabrief.pdf</a:t>
            </a:r>
            <a:r>
              <a:rPr lang="en-US" sz="1500" dirty="0" smtClean="0">
                <a:latin typeface="Arial Narrow" pitchFamily="34" charset="0"/>
              </a:rPr>
              <a:t>.</a:t>
            </a:r>
          </a:p>
          <a:p>
            <a:pPr marL="731520" indent="-514350">
              <a:buFont typeface="Wingdings 2"/>
              <a:buAutoNum type="arabicPlain"/>
            </a:pPr>
            <a:r>
              <a:rPr lang="en-US" sz="1500" dirty="0" smtClean="0">
                <a:latin typeface="Arial Narrow" pitchFamily="34" charset="0"/>
              </a:rPr>
              <a:t>Id.</a:t>
            </a:r>
          </a:p>
          <a:p>
            <a:pPr marL="731520" indent="-514350">
              <a:buFont typeface="Wingdings 2"/>
              <a:buAutoNum type="arabicPlain"/>
            </a:pPr>
            <a:r>
              <a:rPr lang="en-US" sz="1500" cap="small" dirty="0" smtClean="0">
                <a:latin typeface="Arial Narrow" pitchFamily="34" charset="0"/>
              </a:rPr>
              <a:t>Limited English Proficiency (LEP): A Federal Interagency Website</a:t>
            </a:r>
            <a:r>
              <a:rPr lang="en-US" sz="1500" dirty="0" smtClean="0">
                <a:latin typeface="Arial Narrow" pitchFamily="34" charset="0"/>
              </a:rPr>
              <a:t>, </a:t>
            </a:r>
            <a:r>
              <a:rPr lang="en-US" sz="1500" u="sng" dirty="0" smtClean="0">
                <a:latin typeface="Arial Narrow" pitchFamily="34" charset="0"/>
                <a:hlinkClick r:id="rId4"/>
              </a:rPr>
              <a:t>http://www.lep.gov/faqs/faqs.html#OneQ1</a:t>
            </a:r>
            <a:r>
              <a:rPr lang="en-US" sz="1500" dirty="0" smtClean="0">
                <a:latin typeface="Arial Narrow" pitchFamily="34" charset="0"/>
              </a:rPr>
              <a:t>, last visited 02/6/2014.</a:t>
            </a:r>
          </a:p>
          <a:p>
            <a:pPr marL="731520" lvl="0" indent="-514350">
              <a:buFont typeface="Wingdings 2"/>
              <a:buAutoNum type="arabicPlain"/>
            </a:pPr>
            <a:r>
              <a:rPr lang="en-US" sz="1500" cap="small" dirty="0" smtClean="0">
                <a:latin typeface="Arial Narrow" pitchFamily="34" charset="0"/>
              </a:rPr>
              <a:t>Civil Rights Act</a:t>
            </a:r>
            <a:r>
              <a:rPr lang="en-US" sz="1500" dirty="0" smtClean="0">
                <a:latin typeface="Arial Narrow" pitchFamily="34" charset="0"/>
              </a:rPr>
              <a:t>, Title VI 42 U.S.C. § 2000d et seq. </a:t>
            </a:r>
          </a:p>
          <a:p>
            <a:pPr marL="731520" lvl="0" indent="-514350">
              <a:buFont typeface="Wingdings 2"/>
              <a:buAutoNum type="arabicPlain"/>
            </a:pPr>
            <a:r>
              <a:rPr lang="en-US" sz="1500" dirty="0" smtClean="0">
                <a:latin typeface="Arial Narrow" pitchFamily="34" charset="0"/>
              </a:rPr>
              <a:t>Lau v. Nichols, 414 U.S. 563 (1974).</a:t>
            </a:r>
          </a:p>
          <a:p>
            <a:pPr marL="731520" lvl="0" indent="-514350">
              <a:buFont typeface="Wingdings 2"/>
              <a:buAutoNum type="arabicPlain"/>
            </a:pPr>
            <a:r>
              <a:rPr lang="en-US" sz="1500" dirty="0" smtClean="0">
                <a:latin typeface="Arial Narrow" pitchFamily="34" charset="0"/>
              </a:rPr>
              <a:t>Exec. Order No. 13,166, 65 Fed. Reg. 50, 121 (Aug. 11, 2000).</a:t>
            </a:r>
          </a:p>
          <a:p>
            <a:pPr marL="731520" indent="-514350">
              <a:buFont typeface="Wingdings 2"/>
              <a:buAutoNum type="arabicPlain"/>
            </a:pPr>
            <a:r>
              <a:rPr lang="en-US" sz="1500" dirty="0" smtClean="0">
                <a:latin typeface="Arial Narrow" pitchFamily="34" charset="0"/>
              </a:rPr>
              <a:t>American Disabilities Act, Title III 42 U.S.C. § 12181(7)(F).</a:t>
            </a:r>
          </a:p>
          <a:p>
            <a:pPr marL="731520" indent="-514350">
              <a:buFont typeface="Wingdings 2"/>
              <a:buAutoNum type="arabicPlain"/>
            </a:pPr>
            <a:r>
              <a:rPr lang="en-US" sz="1500" dirty="0" smtClean="0">
                <a:latin typeface="Arial Narrow" pitchFamily="34" charset="0"/>
              </a:rPr>
              <a:t>USE OF INTERPRETERS FOR NON-ENGLISH SPEAKING AND HEARING IMPAIRED PERSONS IN GA. [hereinafter INTERPRETER RULES], GA. SUP. CT. R. APP’X C, GA. CODE OF RESPONSIBILITY FOR INTERPRETERS, STANDARD X, </a:t>
            </a:r>
            <a:r>
              <a:rPr lang="en-US" sz="1500" i="1" dirty="0" smtClean="0">
                <a:latin typeface="Arial Narrow" pitchFamily="34" charset="0"/>
              </a:rPr>
              <a:t>available at </a:t>
            </a:r>
            <a:r>
              <a:rPr lang="en-US" sz="1500" dirty="0" smtClean="0">
                <a:latin typeface="Arial Narrow" pitchFamily="34" charset="0"/>
                <a:hlinkClick r:id="rId5"/>
              </a:rPr>
              <a:t>http://www.georgiacourts.org/files/INTERPRETERS%20RULES_FINAL_07_03_12.pdf</a:t>
            </a:r>
            <a:r>
              <a:rPr lang="en-US" sz="1500" dirty="0" smtClean="0">
                <a:latin typeface="Arial Narrow" pitchFamily="34" charset="0"/>
              </a:rPr>
              <a:t>.</a:t>
            </a:r>
          </a:p>
          <a:p>
            <a:pPr marL="731520" lvl="0" indent="-514350">
              <a:buFont typeface="Wingdings 2"/>
              <a:buAutoNum type="arabicPlain"/>
            </a:pPr>
            <a:r>
              <a:rPr lang="en-US" sz="1500" cap="small" dirty="0" smtClean="0">
                <a:latin typeface="Arial Narrow" pitchFamily="34" charset="0"/>
              </a:rPr>
              <a:t>Georgia Commission on Interpreters</a:t>
            </a:r>
            <a:r>
              <a:rPr lang="en-US" sz="1500" dirty="0" smtClean="0">
                <a:latin typeface="Arial Narrow" pitchFamily="34" charset="0"/>
              </a:rPr>
              <a:t>, </a:t>
            </a:r>
            <a:r>
              <a:rPr lang="en-US" sz="1500" u="sng" dirty="0" smtClean="0">
                <a:latin typeface="Arial Narrow" pitchFamily="34" charset="0"/>
                <a:hlinkClick r:id="rId6"/>
              </a:rPr>
              <a:t>http://bit.ly/SpDgrK</a:t>
            </a:r>
            <a:r>
              <a:rPr lang="en-US" sz="1500" dirty="0" smtClean="0">
                <a:latin typeface="Arial Narrow" pitchFamily="34" charset="0"/>
              </a:rPr>
              <a:t>.</a:t>
            </a:r>
          </a:p>
          <a:p>
            <a:pPr marL="731520" indent="-514350">
              <a:buFont typeface="Wingdings 2"/>
              <a:buAutoNum type="arabicPlain"/>
            </a:pPr>
            <a:r>
              <a:rPr lang="en-US" sz="1500" dirty="0" smtClean="0">
                <a:latin typeface="Arial Narrow" pitchFamily="34" charset="0"/>
              </a:rPr>
              <a:t>Ling v. State, 702 SE 2d 881 (2010).</a:t>
            </a:r>
          </a:p>
          <a:p>
            <a:pPr marL="731520" indent="-514350">
              <a:buFont typeface="Wingdings 2"/>
              <a:buAutoNum type="arabicPlain"/>
            </a:pPr>
            <a:r>
              <a:rPr lang="en-US" sz="1500" dirty="0" smtClean="0">
                <a:latin typeface="Arial Narrow" pitchFamily="34" charset="0"/>
              </a:rPr>
              <a:t>O.C.G.A. § 15-6-77(e)(4)(2012).</a:t>
            </a:r>
          </a:p>
          <a:p>
            <a:pPr marL="731520" indent="-514350">
              <a:buFont typeface="Wingdings 2"/>
              <a:buAutoNum type="arabicPlain"/>
            </a:pPr>
            <a:r>
              <a:rPr lang="en-US" sz="1500" dirty="0" smtClean="0">
                <a:latin typeface="Arial Narrow" pitchFamily="34" charset="0"/>
              </a:rPr>
              <a:t>O.C.G.A. §§ 24-6-652, -654 (2013).</a:t>
            </a:r>
          </a:p>
          <a:p>
            <a:pPr marL="731520" lvl="0" indent="-514350">
              <a:buFont typeface="Wingdings 2"/>
              <a:buAutoNum type="arabicPlain"/>
            </a:pPr>
            <a:r>
              <a:rPr lang="en-US" sz="1500" dirty="0" smtClean="0">
                <a:latin typeface="Arial Narrow" pitchFamily="34" charset="0"/>
              </a:rPr>
              <a:t>MODEL RULES OF PROF’L CONDUCT, </a:t>
            </a:r>
            <a:r>
              <a:rPr lang="en-US" sz="1500" dirty="0" err="1" smtClean="0">
                <a:latin typeface="Arial Narrow" pitchFamily="34" charset="0"/>
              </a:rPr>
              <a:t>pmbl</a:t>
            </a:r>
            <a:r>
              <a:rPr lang="en-US" sz="1500" dirty="0" smtClean="0">
                <a:latin typeface="Arial Narrow" pitchFamily="34" charset="0"/>
              </a:rPr>
              <a:t>. (2009).</a:t>
            </a:r>
          </a:p>
          <a:p>
            <a:pPr marL="731520" indent="-514350">
              <a:buFont typeface="Wingdings 2"/>
              <a:buAutoNum type="arabicPlain"/>
            </a:pPr>
            <a:r>
              <a:rPr lang="en-US" sz="1500" cap="small" dirty="0" smtClean="0">
                <a:latin typeface="Arial Narrow" pitchFamily="34" charset="0"/>
              </a:rPr>
              <a:t>Chic </a:t>
            </a:r>
            <a:r>
              <a:rPr lang="en-US" sz="1500" cap="small" dirty="0" err="1" smtClean="0">
                <a:latin typeface="Arial Narrow" pitchFamily="34" charset="0"/>
              </a:rPr>
              <a:t>Dabby</a:t>
            </a:r>
            <a:r>
              <a:rPr lang="en-US" sz="1500" cap="small" dirty="0" smtClean="0">
                <a:latin typeface="Arial Narrow" pitchFamily="34" charset="0"/>
              </a:rPr>
              <a:t> &amp; Han Cannon, Resource Guide for Advocates &amp; Attorneys on Interpretation Services for Domestic Violence Victims</a:t>
            </a:r>
            <a:r>
              <a:rPr lang="en-US" sz="1500" dirty="0" smtClean="0">
                <a:latin typeface="Arial Narrow" pitchFamily="34" charset="0"/>
              </a:rPr>
              <a:t> (Asian &amp; Pac. Islander Inst. on Domestic Violence 2009), </a:t>
            </a:r>
            <a:r>
              <a:rPr lang="en-US" sz="1500" dirty="0" smtClean="0">
                <a:latin typeface="Arial Narrow" pitchFamily="34" charset="0"/>
                <a:hlinkClick r:id="rId7"/>
              </a:rPr>
              <a:t>http://www.dcf.state.fl.us/programs/domesticviolence/dvresources/docs/InterpretationResourceGuide.pdf</a:t>
            </a:r>
            <a:r>
              <a:rPr lang="en-US" sz="1500" dirty="0" smtClean="0">
                <a:latin typeface="Arial Narrow" pitchFamily="34" charset="0"/>
              </a:rPr>
              <a:t>.</a:t>
            </a:r>
          </a:p>
          <a:p>
            <a:pPr marL="731520" indent="-514350">
              <a:buFont typeface="Wingdings 2"/>
              <a:buAutoNum type="arabicPlain"/>
            </a:pPr>
            <a:endParaRPr lang="en-US" sz="1200" dirty="0" smtClean="0">
              <a:latin typeface="Arial Narrow" pitchFamily="34" charset="0"/>
            </a:endParaRPr>
          </a:p>
          <a:p>
            <a:pPr marL="731520" indent="-514350">
              <a:buNone/>
            </a:pPr>
            <a:endParaRPr lang="en-US" sz="1400" dirty="0" smtClean="0">
              <a:latin typeface="Arial Narrow" pitchFamily="34" charset="0"/>
            </a:endParaRPr>
          </a:p>
          <a:p>
            <a:pPr marL="731520" lvl="0" indent="-514350">
              <a:buFont typeface="Wingdings 2"/>
              <a:buAutoNum type="arabicPlain"/>
            </a:pPr>
            <a:endParaRPr lang="en-US" sz="1400" dirty="0" smtClean="0">
              <a:latin typeface="Arial Narrow" pitchFamily="34" charset="0"/>
            </a:endParaRPr>
          </a:p>
          <a:p>
            <a:pPr marL="731520" indent="-514350">
              <a:buFont typeface="Wingdings 2"/>
              <a:buAutoNum type="arabicPlain"/>
            </a:pPr>
            <a:endParaRPr lang="en-US" sz="1400" dirty="0" smtClean="0">
              <a:latin typeface="Arial Narrow" pitchFamily="34" charset="0"/>
            </a:endParaRPr>
          </a:p>
          <a:p>
            <a:pPr marL="731520" lvl="0" indent="-514350">
              <a:buAutoNum type="arabicPlain"/>
            </a:pPr>
            <a:endParaRPr lang="en-US" sz="1400" dirty="0" smtClean="0">
              <a:latin typeface="Arial Narrow" pitchFamily="34" charset="0"/>
            </a:endParaRPr>
          </a:p>
          <a:p>
            <a:pPr marL="731520"/>
            <a:endParaRPr lang="en-US" sz="1400" dirty="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4" name="Content Placeholder 2"/>
          <p:cNvSpPr txBox="1">
            <a:spLocks/>
          </p:cNvSpPr>
          <p:nvPr/>
        </p:nvSpPr>
        <p:spPr>
          <a:xfrm>
            <a:off x="152400" y="1295400"/>
            <a:ext cx="8763000" cy="5334000"/>
          </a:xfrm>
          <a:prstGeom prst="rect">
            <a:avLst/>
          </a:prstGeom>
        </p:spPr>
        <p:txBody>
          <a:bodyPr vert="horz">
            <a:noAutofit/>
          </a:bodyPr>
          <a:lstStyle/>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U.S. Department of Justice, Considerations For Providing Language Access In A Prosecutorial Agency (Sept. 2011), </a:t>
            </a:r>
            <a:r>
              <a:rPr lang="en-US" sz="1400" dirty="0" smtClean="0">
                <a:latin typeface="Arial Narrow" pitchFamily="34" charset="0"/>
                <a:cs typeface="Times New Roman" pitchFamily="18" charset="0"/>
                <a:hlinkClick r:id="rId2"/>
              </a:rPr>
              <a:t>http://www.lep.gov/resources/092111_Prosecutors_Planning_Tool.pdf</a:t>
            </a:r>
            <a:endParaRPr lang="en-US" sz="1400" dirty="0" smtClean="0">
              <a:latin typeface="Arial Narrow" pitchFamily="34" charset="0"/>
              <a:cs typeface="Times New Roman" pitchFamily="18" charset="0"/>
            </a:endParaRP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Id. </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Jana J. Edmondson, </a:t>
            </a:r>
            <a:r>
              <a:rPr lang="en-US" sz="1400" i="1" dirty="0" smtClean="0">
                <a:latin typeface="Arial Narrow" pitchFamily="34" charset="0"/>
                <a:cs typeface="Times New Roman" pitchFamily="18" charset="0"/>
              </a:rPr>
              <a:t>Working with an Interpreter: Providing Effective Communication and Ensuring Limited English Proficient Clients Have Meaningful Access to Justice, </a:t>
            </a:r>
            <a:r>
              <a:rPr lang="en-US" sz="1400" dirty="0" smtClean="0">
                <a:latin typeface="Arial Narrow" pitchFamily="34" charset="0"/>
                <a:cs typeface="Times New Roman" pitchFamily="18" charset="0"/>
              </a:rPr>
              <a:t>Georgia Bar Journal,</a:t>
            </a:r>
            <a:r>
              <a:rPr lang="en-US" sz="1400" i="1" dirty="0" smtClean="0">
                <a:latin typeface="Arial Narrow" pitchFamily="34" charset="0"/>
                <a:cs typeface="Times New Roman" pitchFamily="18" charset="0"/>
              </a:rPr>
              <a:t> </a:t>
            </a:r>
            <a:r>
              <a:rPr lang="en-US" sz="1400" dirty="0" smtClean="0">
                <a:latin typeface="Arial Narrow" pitchFamily="34" charset="0"/>
                <a:cs typeface="Times New Roman" pitchFamily="18" charset="0"/>
              </a:rPr>
              <a:t>Vol. 18, No. 5 </a:t>
            </a:r>
            <a:r>
              <a:rPr lang="en-US" sz="1400" cap="small" dirty="0" smtClean="0">
                <a:latin typeface="Arial Narrow" pitchFamily="34" charset="0"/>
                <a:cs typeface="Times New Roman" pitchFamily="18" charset="0"/>
              </a:rPr>
              <a:t>, </a:t>
            </a:r>
            <a:r>
              <a:rPr lang="en-US" sz="1400" dirty="0" smtClean="0">
                <a:latin typeface="Arial Narrow" pitchFamily="34" charset="0"/>
                <a:cs typeface="Times New Roman" pitchFamily="18" charset="0"/>
              </a:rPr>
              <a:t>18 (Feb. 2013).</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Id. at 19.</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Id. </a:t>
            </a:r>
            <a:r>
              <a:rPr lang="en-US" sz="1400" i="1" dirty="0" smtClean="0">
                <a:latin typeface="Arial Narrow" pitchFamily="34" charset="0"/>
                <a:cs typeface="Times New Roman" pitchFamily="18" charset="0"/>
              </a:rPr>
              <a:t>See also</a:t>
            </a:r>
            <a:r>
              <a:rPr lang="en-US" sz="1400" dirty="0" smtClean="0">
                <a:latin typeface="Arial Narrow" pitchFamily="34" charset="0"/>
                <a:cs typeface="Times New Roman" pitchFamily="18" charset="0"/>
              </a:rPr>
              <a:t>, Jana J. Edmondson-Cooper, Gillian Dutton, Lisa Wood, </a:t>
            </a:r>
            <a:r>
              <a:rPr lang="en-US" sz="1400" i="1" dirty="0" smtClean="0">
                <a:latin typeface="Arial Narrow" pitchFamily="34" charset="0"/>
                <a:cs typeface="Times New Roman" pitchFamily="18" charset="0"/>
              </a:rPr>
              <a:t>Request to ABA Standing Committee on Ethics and Professional Responsibility to Add Language Access Commentary to the ABA Model Rules</a:t>
            </a:r>
            <a:r>
              <a:rPr lang="en-US" sz="1400" dirty="0" smtClean="0">
                <a:latin typeface="Arial Narrow" pitchFamily="34" charset="0"/>
                <a:cs typeface="Times New Roman" pitchFamily="18" charset="0"/>
              </a:rPr>
              <a:t>, (October 7</a:t>
            </a:r>
            <a:r>
              <a:rPr lang="en-US" sz="1400" smtClean="0">
                <a:latin typeface="Arial Narrow" pitchFamily="34" charset="0"/>
                <a:cs typeface="Times New Roman" pitchFamily="18" charset="0"/>
              </a:rPr>
              <a:t>, 2013)(</a:t>
            </a:r>
            <a:r>
              <a:rPr lang="en-US" sz="1400" dirty="0" smtClean="0">
                <a:latin typeface="Arial Narrow" pitchFamily="34" charset="0"/>
                <a:cs typeface="Times New Roman" pitchFamily="18" charset="0"/>
              </a:rPr>
              <a:t>on file with Jana J. Edmondson-Cooper).</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American Bar Association, ABA Standards for Language Access in Courts  (Feb. 2012), available at: </a:t>
            </a:r>
            <a:r>
              <a:rPr lang="en-US" sz="1400" dirty="0" smtClean="0">
                <a:latin typeface="Arial Narrow" pitchFamily="34" charset="0"/>
                <a:cs typeface="Times New Roman" pitchFamily="18" charset="0"/>
                <a:hlinkClick r:id="rId3"/>
              </a:rPr>
              <a:t>http://bit.ly/Pbrvkf</a:t>
            </a:r>
            <a:endParaRPr lang="en-US" sz="1400" dirty="0" smtClean="0">
              <a:latin typeface="Arial Narrow" pitchFamily="34" charset="0"/>
              <a:cs typeface="Times New Roman" pitchFamily="18" charset="0"/>
            </a:endParaRP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Ga. R. of </a:t>
            </a:r>
            <a:r>
              <a:rPr lang="en-US" sz="1400" dirty="0" err="1" smtClean="0">
                <a:latin typeface="Arial Narrow" pitchFamily="34" charset="0"/>
                <a:cs typeface="Times New Roman" pitchFamily="18" charset="0"/>
              </a:rPr>
              <a:t>Prof’l</a:t>
            </a:r>
            <a:r>
              <a:rPr lang="en-US" sz="1400" dirty="0" smtClean="0">
                <a:latin typeface="Arial Narrow" pitchFamily="34" charset="0"/>
                <a:cs typeface="Times New Roman" pitchFamily="18" charset="0"/>
              </a:rPr>
              <a:t> Conduct, available at: </a:t>
            </a:r>
            <a:r>
              <a:rPr lang="en-US" sz="1400" dirty="0" smtClean="0">
                <a:latin typeface="Arial Narrow" pitchFamily="34" charset="0"/>
                <a:cs typeface="Times New Roman" pitchFamily="18" charset="0"/>
                <a:hlinkClick r:id="rId4"/>
              </a:rPr>
              <a:t>https://www.gabar.org/barrules/georgia-rules-of-professional-conduct.cfm</a:t>
            </a:r>
            <a:endParaRPr lang="en-US" sz="1400" dirty="0" smtClean="0">
              <a:latin typeface="Arial Narrow" pitchFamily="34" charset="0"/>
              <a:cs typeface="Times New Roman" pitchFamily="18" charset="0"/>
            </a:endParaRP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Ga. R. of </a:t>
            </a:r>
            <a:r>
              <a:rPr lang="en-US" sz="1400" dirty="0" err="1" smtClean="0">
                <a:latin typeface="Arial Narrow" pitchFamily="34" charset="0"/>
                <a:cs typeface="Times New Roman" pitchFamily="18" charset="0"/>
              </a:rPr>
              <a:t>Prof’l</a:t>
            </a:r>
            <a:r>
              <a:rPr lang="en-US" sz="1400" dirty="0" smtClean="0">
                <a:latin typeface="Arial Narrow" pitchFamily="34" charset="0"/>
                <a:cs typeface="Times New Roman" pitchFamily="18" charset="0"/>
              </a:rPr>
              <a:t> Conduct R. 1.1</a:t>
            </a:r>
            <a:endParaRPr lang="en-US" sz="1400" baseline="30000" dirty="0" smtClean="0">
              <a:latin typeface="Arial Narrow" pitchFamily="34" charset="0"/>
              <a:cs typeface="Times New Roman" pitchFamily="18" charset="0"/>
            </a:endParaRP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Ga. R. of </a:t>
            </a:r>
            <a:r>
              <a:rPr lang="en-US" sz="1400" dirty="0" err="1" smtClean="0">
                <a:latin typeface="Arial Narrow" pitchFamily="34" charset="0"/>
                <a:cs typeface="Times New Roman" pitchFamily="18" charset="0"/>
              </a:rPr>
              <a:t>Prof’l</a:t>
            </a:r>
            <a:r>
              <a:rPr lang="en-US" sz="1400" dirty="0" smtClean="0">
                <a:latin typeface="Arial Narrow" pitchFamily="34" charset="0"/>
                <a:cs typeface="Times New Roman" pitchFamily="18" charset="0"/>
              </a:rPr>
              <a:t> Conduct R. 1.14</a:t>
            </a:r>
            <a:endParaRPr lang="en-US" sz="1400" baseline="30000" dirty="0" smtClean="0">
              <a:latin typeface="Arial Narrow" pitchFamily="34" charset="0"/>
              <a:cs typeface="Times New Roman" pitchFamily="18" charset="0"/>
            </a:endParaRP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Ga. R. of </a:t>
            </a:r>
            <a:r>
              <a:rPr lang="en-US" sz="1400" dirty="0" err="1" smtClean="0">
                <a:latin typeface="Arial Narrow" pitchFamily="34" charset="0"/>
                <a:cs typeface="Times New Roman" pitchFamily="18" charset="0"/>
              </a:rPr>
              <a:t>Prof’l</a:t>
            </a:r>
            <a:r>
              <a:rPr lang="en-US" sz="1400" dirty="0" smtClean="0">
                <a:latin typeface="Arial Narrow" pitchFamily="34" charset="0"/>
                <a:cs typeface="Times New Roman" pitchFamily="18" charset="0"/>
              </a:rPr>
              <a:t> Conduct R. 1.4</a:t>
            </a:r>
            <a:endParaRPr lang="en-US" sz="1400" baseline="30000" dirty="0" smtClean="0">
              <a:latin typeface="Arial Narrow" pitchFamily="34" charset="0"/>
              <a:cs typeface="Times New Roman" pitchFamily="18" charset="0"/>
            </a:endParaRP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Ga. R. of </a:t>
            </a:r>
            <a:r>
              <a:rPr lang="en-US" sz="1400" dirty="0" err="1" smtClean="0">
                <a:latin typeface="Arial Narrow" pitchFamily="34" charset="0"/>
                <a:cs typeface="Times New Roman" pitchFamily="18" charset="0"/>
              </a:rPr>
              <a:t>Prof’l</a:t>
            </a:r>
            <a:r>
              <a:rPr lang="en-US" sz="1400" dirty="0" smtClean="0">
                <a:latin typeface="Arial Narrow" pitchFamily="34" charset="0"/>
                <a:cs typeface="Times New Roman" pitchFamily="18" charset="0"/>
              </a:rPr>
              <a:t> Conduct R. 1.6</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INTERPRETER RULES, GA. SUP. CT. R. APP’X C, GA. CODE OF RESPONSIBILITY FOR INTERPRETERS, STANDARD X, </a:t>
            </a:r>
            <a:r>
              <a:rPr lang="en-US" sz="1400" i="1" dirty="0" smtClean="0">
                <a:latin typeface="Arial Narrow" pitchFamily="34" charset="0"/>
                <a:cs typeface="Times New Roman" pitchFamily="18" charset="0"/>
              </a:rPr>
              <a:t>available at </a:t>
            </a:r>
            <a:r>
              <a:rPr lang="en-US" sz="1400" dirty="0" smtClean="0">
                <a:latin typeface="Arial Narrow" pitchFamily="34" charset="0"/>
                <a:cs typeface="Times New Roman" pitchFamily="18" charset="0"/>
                <a:hlinkClick r:id="rId5"/>
              </a:rPr>
              <a:t>http://www.georgiacourts.org/files/INTERPRETERS%20RULES_FINAL_07_03_12.pdf</a:t>
            </a:r>
            <a:r>
              <a:rPr lang="en-US" sz="1400" dirty="0" smtClean="0">
                <a:latin typeface="Arial Narrow" pitchFamily="34" charset="0"/>
                <a:cs typeface="Times New Roman" pitchFamily="18" charset="0"/>
              </a:rPr>
              <a:t>.</a:t>
            </a:r>
          </a:p>
          <a:p>
            <a:pPr marL="731520" indent="-514350">
              <a:lnSpc>
                <a:spcPct val="90000"/>
              </a:lnSpc>
              <a:spcBef>
                <a:spcPct val="20000"/>
              </a:spcBef>
              <a:buClr>
                <a:schemeClr val="tx1">
                  <a:shade val="95000"/>
                </a:schemeClr>
              </a:buClr>
              <a:buSzPct val="65000"/>
              <a:buFontTx/>
              <a:buAutoNum type="arabicPeriod" startAt="16"/>
            </a:pPr>
            <a:r>
              <a:rPr lang="en-US" sz="1400" cap="small" dirty="0" err="1" smtClean="0">
                <a:latin typeface="Arial Narrow" pitchFamily="34" charset="0"/>
                <a:cs typeface="Times New Roman" pitchFamily="18" charset="0"/>
              </a:rPr>
              <a:t>Ayuda</a:t>
            </a:r>
            <a:r>
              <a:rPr lang="en-US" sz="1400" cap="small" dirty="0" smtClean="0">
                <a:latin typeface="Arial Narrow" pitchFamily="34" charset="0"/>
                <a:cs typeface="Times New Roman" pitchFamily="18" charset="0"/>
              </a:rPr>
              <a:t>, Protecting Privilege: Using Interpreters Responsibly</a:t>
            </a:r>
            <a:r>
              <a:rPr lang="en-US" sz="1400" dirty="0" smtClean="0">
                <a:latin typeface="Arial Narrow" pitchFamily="34" charset="0"/>
                <a:cs typeface="Times New Roman" pitchFamily="18" charset="0"/>
              </a:rPr>
              <a:t>, </a:t>
            </a:r>
            <a:r>
              <a:rPr lang="en-US" sz="1400" dirty="0" smtClean="0">
                <a:latin typeface="Arial Narrow" pitchFamily="34" charset="0"/>
                <a:cs typeface="Times New Roman" pitchFamily="18" charset="0"/>
                <a:hlinkClick r:id="rId6"/>
              </a:rPr>
              <a:t>http://www.americanbar.org/content/dam/aba/migrated/domviol/pdfs/protecting_privilege.authcheckdam.pdf</a:t>
            </a:r>
            <a:endParaRPr lang="en-US" sz="1400" dirty="0" smtClean="0">
              <a:latin typeface="Arial Narrow" pitchFamily="34" charset="0"/>
              <a:cs typeface="Times New Roman" pitchFamily="18" charset="0"/>
            </a:endParaRP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O.C.G.A. § 19-7-5 (c)(2012)</a:t>
            </a:r>
            <a:r>
              <a:rPr lang="en-US" sz="1400" baseline="30000" dirty="0" smtClean="0">
                <a:latin typeface="Arial Narrow" pitchFamily="34" charset="0"/>
                <a:cs typeface="Times New Roman" pitchFamily="18" charset="0"/>
              </a:rPr>
              <a:t> </a:t>
            </a:r>
          </a:p>
          <a:p>
            <a:pPr marL="731520" indent="-514350">
              <a:lnSpc>
                <a:spcPct val="90000"/>
              </a:lnSpc>
              <a:spcBef>
                <a:spcPct val="20000"/>
              </a:spcBef>
              <a:buClr>
                <a:schemeClr val="tx1">
                  <a:shade val="95000"/>
                </a:schemeClr>
              </a:buClr>
              <a:buSzPct val="65000"/>
              <a:buFontTx/>
              <a:buAutoNum type="arabicPeriod" startAt="16"/>
            </a:pPr>
            <a:r>
              <a:rPr lang="en-US" sz="1400" i="1" dirty="0" smtClean="0">
                <a:latin typeface="Arial Narrow" pitchFamily="34" charset="0"/>
                <a:cs typeface="Times New Roman" pitchFamily="18" charset="0"/>
              </a:rPr>
              <a:t>See id. </a:t>
            </a:r>
            <a:r>
              <a:rPr lang="en-US" sz="1400" dirty="0" smtClean="0">
                <a:latin typeface="Arial Narrow" pitchFamily="34" charset="0"/>
                <a:cs typeface="Times New Roman" pitchFamily="18" charset="0"/>
              </a:rPr>
              <a:t>§ 19-7-5 (g)</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Ga. R. of </a:t>
            </a:r>
            <a:r>
              <a:rPr lang="en-US" sz="1400" dirty="0" err="1" smtClean="0">
                <a:latin typeface="Arial Narrow" pitchFamily="34" charset="0"/>
                <a:cs typeface="Times New Roman" pitchFamily="18" charset="0"/>
              </a:rPr>
              <a:t>Prof’l</a:t>
            </a:r>
            <a:r>
              <a:rPr lang="en-US" sz="1400" dirty="0" smtClean="0">
                <a:latin typeface="Arial Narrow" pitchFamily="34" charset="0"/>
                <a:cs typeface="Times New Roman" pitchFamily="18" charset="0"/>
              </a:rPr>
              <a:t> Conduct R. 1.7</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Edmonson</a:t>
            </a:r>
            <a:r>
              <a:rPr lang="en-US" sz="1400" i="1" dirty="0" smtClean="0">
                <a:latin typeface="Arial Narrow" pitchFamily="34" charset="0"/>
                <a:cs typeface="Times New Roman" pitchFamily="18" charset="0"/>
              </a:rPr>
              <a:t>, supra </a:t>
            </a:r>
            <a:r>
              <a:rPr lang="en-US" sz="1400" dirty="0" smtClean="0">
                <a:latin typeface="Arial Narrow" pitchFamily="34" charset="0"/>
                <a:cs typeface="Times New Roman" pitchFamily="18" charset="0"/>
              </a:rPr>
              <a:t>note 16, at 20. </a:t>
            </a:r>
          </a:p>
          <a:p>
            <a:pPr marL="731520" indent="-514350">
              <a:lnSpc>
                <a:spcPct val="90000"/>
              </a:lnSpc>
              <a:spcBef>
                <a:spcPct val="20000"/>
              </a:spcBef>
              <a:buClr>
                <a:schemeClr val="tx1">
                  <a:shade val="95000"/>
                </a:schemeClr>
              </a:buClr>
              <a:buSzPct val="65000"/>
              <a:buFontTx/>
              <a:buAutoNum type="arabicPeriod" startAt="16"/>
            </a:pPr>
            <a:r>
              <a:rPr lang="en-US" sz="1400" dirty="0" smtClean="0">
                <a:latin typeface="Arial Narrow" pitchFamily="34" charset="0"/>
                <a:cs typeface="Times New Roman" pitchFamily="18" charset="0"/>
              </a:rPr>
              <a:t>Id. </a:t>
            </a:r>
            <a:endParaRPr kumimoji="0" lang="en-US" sz="1400" b="0" i="0" u="none" strike="noStrike" kern="1200" cap="none" spc="0" normalizeH="0" baseline="0" noProof="0" dirty="0">
              <a:ln>
                <a:noFill/>
              </a:ln>
              <a:solidFill>
                <a:schemeClr val="tx1"/>
              </a:solidFill>
              <a:effectLst/>
              <a:uLnTx/>
              <a:uFillTx/>
              <a:latin typeface="Arial Narrow" pitchFamily="34" charset="0"/>
              <a:cs typeface="Times New Roman" pitchFamily="18" charset="0"/>
            </a:endParaRPr>
          </a:p>
        </p:txBody>
      </p:sp>
    </p:spTree>
    <p:extLst>
      <p:ext uri="{BB962C8B-B14F-4D97-AF65-F5344CB8AC3E}">
        <p14:creationId xmlns:p14="http://schemas.microsoft.com/office/powerpoint/2010/main" val="1617829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153400" cy="518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5638800"/>
            <a:ext cx="8153400" cy="1015663"/>
          </a:xfrm>
          <a:prstGeom prst="rect">
            <a:avLst/>
          </a:prstGeom>
          <a:noFill/>
        </p:spPr>
        <p:txBody>
          <a:bodyPr wrap="square" rtlCol="0">
            <a:spAutoFit/>
          </a:bodyPr>
          <a:lstStyle/>
          <a:p>
            <a:pPr algn="ctr"/>
            <a:r>
              <a:rPr lang="en-US" sz="2000" dirty="0" smtClean="0"/>
              <a:t>Alpa S. Amin </a:t>
            </a:r>
          </a:p>
          <a:p>
            <a:pPr algn="ctr"/>
            <a:r>
              <a:rPr lang="en-US" sz="2000" dirty="0" smtClean="0"/>
              <a:t>GAIN </a:t>
            </a:r>
          </a:p>
          <a:p>
            <a:pPr algn="ctr"/>
            <a:r>
              <a:rPr lang="en-US" sz="2000" dirty="0" smtClean="0"/>
              <a:t>aamin@georgiaasylum.org</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74638"/>
            <a:ext cx="8534400" cy="1143000"/>
          </a:xfrm>
          <a:prstGeom prst="rect">
            <a:avLst/>
          </a:prstGeom>
        </p:spPr>
        <p:txBody>
          <a:bodyPr vert="horz" lIns="45720" tIns="0" rIns="45720" bIns="0" anchor="b">
            <a:normAutofit fontScale="92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cap="none" dirty="0" smtClean="0"/>
              <a:t>The Changing Face of America</a:t>
            </a:r>
            <a:endParaRPr lang="en-US" cap="non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09800"/>
            <a:ext cx="4240231"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5181600" y="1752600"/>
            <a:ext cx="3657600" cy="4201150"/>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2800" dirty="0" smtClean="0"/>
              <a:t>Over 60 million people, 20% of the U.S. population speaks a language other than English at home.</a:t>
            </a:r>
            <a:r>
              <a:rPr lang="en-US" sz="2400" baseline="30000" dirty="0" smtClean="0"/>
              <a:t>1</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823334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534400" cy="884238"/>
          </a:xfrm>
          <a:prstGeom prst="rect">
            <a:avLst/>
          </a:prstGeom>
        </p:spPr>
        <p:txBody>
          <a:bodyPr vert="horz" lIns="45720" tIns="0" rIns="45720" bIns="0" anchor="b">
            <a:normAutofit fontScale="85000"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cap="none" dirty="0" smtClean="0"/>
              <a:t>The Changing Face of America</a:t>
            </a:r>
            <a:endParaRPr lang="en-US" cap="none" dirty="0"/>
          </a:p>
        </p:txBody>
      </p:sp>
      <p:sp>
        <p:nvSpPr>
          <p:cNvPr id="8" name="Content Placeholder 2"/>
          <p:cNvSpPr>
            <a:spLocks noGrp="1"/>
          </p:cNvSpPr>
          <p:nvPr>
            <p:ph idx="1"/>
          </p:nvPr>
        </p:nvSpPr>
        <p:spPr>
          <a:xfrm>
            <a:off x="533400" y="1600200"/>
            <a:ext cx="8229600" cy="3200400"/>
          </a:xfrm>
          <a:noFill/>
          <a:ln>
            <a:noFill/>
          </a:ln>
        </p:spPr>
        <p:style>
          <a:lnRef idx="2">
            <a:schemeClr val="accent4">
              <a:shade val="50000"/>
            </a:schemeClr>
          </a:lnRef>
          <a:fillRef idx="1003">
            <a:schemeClr val="dk2"/>
          </a:fillRef>
          <a:effectRef idx="0">
            <a:schemeClr val="accent4"/>
          </a:effectRef>
          <a:fontRef idx="minor">
            <a:schemeClr val="lt1"/>
          </a:fontRef>
        </p:style>
        <p:txBody>
          <a:bodyPr>
            <a:normAutofit/>
          </a:bodyPr>
          <a:lstStyle/>
          <a:p>
            <a:r>
              <a:rPr lang="en-US" sz="3000" dirty="0" smtClean="0"/>
              <a:t>In 2011, there were 25 million LEP individuals in the U.S. </a:t>
            </a:r>
            <a:r>
              <a:rPr lang="en-US" sz="2400" baseline="30000" dirty="0" smtClean="0"/>
              <a:t>2</a:t>
            </a:r>
            <a:r>
              <a:rPr lang="en-US" sz="3000" dirty="0" smtClean="0"/>
              <a:t> </a:t>
            </a:r>
            <a:endParaRPr lang="en-US" dirty="0" smtClean="0"/>
          </a:p>
        </p:txBody>
      </p:sp>
      <p:pic>
        <p:nvPicPr>
          <p:cNvPr id="1026" name="Picture 2" descr="C:\Users\gainguest3\AppData\Local\Microsoft\Windows\Temporary Internet Files\Content.IE5\AS1VMAQU\MC9004367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40" y="2819400"/>
            <a:ext cx="2099348" cy="11455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22180" y="2819400"/>
            <a:ext cx="5716480" cy="2400657"/>
          </a:xfrm>
          <a:prstGeom prst="rect">
            <a:avLst/>
          </a:prstGeom>
          <a:noFill/>
        </p:spPr>
        <p:txBody>
          <a:bodyPr wrap="square" rtlCol="0">
            <a:spAutoFit/>
          </a:bodyPr>
          <a:lstStyle/>
          <a:p>
            <a:r>
              <a:rPr lang="en-US" sz="3000" dirty="0"/>
              <a:t>With Georgia ranking among the top 10 states with the largest number of LEP residents and top 10 states with the sharpest growth rate of LEP </a:t>
            </a:r>
            <a:r>
              <a:rPr lang="en-US" sz="3000" dirty="0" smtClean="0"/>
              <a:t>residents </a:t>
            </a:r>
            <a:r>
              <a:rPr lang="en-US" sz="2400" baseline="30000" dirty="0" smtClean="0"/>
              <a:t>3</a:t>
            </a:r>
            <a:endParaRPr lang="en-US" sz="2400" baseline="30000" dirty="0"/>
          </a:p>
        </p:txBody>
      </p:sp>
    </p:spTree>
    <p:extLst>
      <p:ext uri="{BB962C8B-B14F-4D97-AF65-F5344CB8AC3E}">
        <p14:creationId xmlns:p14="http://schemas.microsoft.com/office/powerpoint/2010/main" val="37169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8534400" cy="624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be LEP?</a:t>
            </a:r>
            <a:endParaRPr lang="en-US" dirty="0"/>
          </a:p>
        </p:txBody>
      </p:sp>
      <p:sp>
        <p:nvSpPr>
          <p:cNvPr id="3" name="Content Placeholder 2"/>
          <p:cNvSpPr>
            <a:spLocks noGrp="1"/>
          </p:cNvSpPr>
          <p:nvPr>
            <p:ph idx="1"/>
          </p:nvPr>
        </p:nvSpPr>
        <p:spPr>
          <a:xfrm>
            <a:off x="457200" y="1524000"/>
            <a:ext cx="8229600" cy="3657600"/>
          </a:xfr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buNone/>
            </a:pPr>
            <a:r>
              <a:rPr lang="en-US" sz="3600" b="1" dirty="0" smtClean="0">
                <a:solidFill>
                  <a:schemeClr val="accent4">
                    <a:lumMod val="50000"/>
                  </a:schemeClr>
                </a:solidFill>
              </a:rPr>
              <a:t>“Limited English Proficient” </a:t>
            </a:r>
          </a:p>
          <a:p>
            <a:pPr>
              <a:buNone/>
            </a:pPr>
            <a:r>
              <a:rPr lang="en-US" sz="3600" dirty="0" smtClean="0"/>
              <a:t>	</a:t>
            </a:r>
            <a:r>
              <a:rPr lang="en-US" sz="3200" dirty="0" smtClean="0"/>
              <a:t>Individuals </a:t>
            </a:r>
            <a:r>
              <a:rPr lang="en-US" sz="3200" dirty="0"/>
              <a:t>who do not speak English as their primary language and who have a limited ability to read, speak, write, or understand </a:t>
            </a:r>
            <a:r>
              <a:rPr lang="en-US" sz="3200" dirty="0" smtClean="0"/>
              <a:t>English.“</a:t>
            </a:r>
            <a:r>
              <a:rPr lang="en-US" sz="2400" baseline="30000" dirty="0" smtClean="0"/>
              <a:t>4</a:t>
            </a:r>
          </a:p>
          <a:p>
            <a:pPr marL="585216" lvl="1"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it mean to be LEP?</a:t>
            </a:r>
            <a:endParaRPr lang="en-US" b="0" dirty="0"/>
          </a:p>
        </p:txBody>
      </p:sp>
      <p:sp>
        <p:nvSpPr>
          <p:cNvPr id="3" name="Content Placeholder 2"/>
          <p:cNvSpPr>
            <a:spLocks noGrp="1"/>
          </p:cNvSpPr>
          <p:nvPr>
            <p:ph idx="1"/>
          </p:nvPr>
        </p:nvSpPr>
        <p:spPr>
          <a:xfrm>
            <a:off x="2971800" y="2286000"/>
            <a:ext cx="5791200" cy="2209800"/>
          </a:xfr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800" dirty="0" smtClean="0"/>
              <a:t>Inadequate Access to Justice </a:t>
            </a:r>
          </a:p>
          <a:p>
            <a:r>
              <a:rPr lang="en-US" sz="3800" dirty="0" smtClean="0"/>
              <a:t>Increased Vulnerability </a:t>
            </a:r>
          </a:p>
          <a:p>
            <a:endParaRPr lang="en-US" sz="3600" dirty="0"/>
          </a:p>
        </p:txBody>
      </p:sp>
      <p:pic>
        <p:nvPicPr>
          <p:cNvPr id="1026" name="Picture 2" descr="C:\Users\gainguest3\AppData\Local\Microsoft\Windows\Temporary Internet Files\Content.IE5\RS4F19WT\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52600"/>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Legal Requirements for </a:t>
            </a:r>
            <a:br>
              <a:rPr lang="en-US" dirty="0" smtClean="0"/>
            </a:br>
            <a:r>
              <a:rPr lang="en-US" dirty="0" smtClean="0"/>
              <a:t>Language Access</a:t>
            </a:r>
            <a:endParaRPr lang="en-US" dirty="0"/>
          </a:p>
        </p:txBody>
      </p:sp>
      <p:sp>
        <p:nvSpPr>
          <p:cNvPr id="8" name="Content Placeholder 2"/>
          <p:cNvSpPr>
            <a:spLocks noGrp="1"/>
          </p:cNvSpPr>
          <p:nvPr>
            <p:ph idx="1"/>
          </p:nvPr>
        </p:nvSpPr>
        <p:spPr/>
        <p:txBody>
          <a:bodyPr>
            <a:normAutofit/>
          </a:bodyPr>
          <a:lstStyle/>
          <a:p>
            <a:r>
              <a:rPr lang="en-US" dirty="0" smtClean="0"/>
              <a:t>Title VI – Civil Rights Act</a:t>
            </a:r>
          </a:p>
          <a:p>
            <a:pPr lvl="1"/>
            <a:r>
              <a:rPr lang="en-US" dirty="0" smtClean="0"/>
              <a:t>Requires </a:t>
            </a:r>
            <a:r>
              <a:rPr lang="en-US" i="1" dirty="0" smtClean="0"/>
              <a:t>all</a:t>
            </a:r>
            <a:r>
              <a:rPr lang="en-US" dirty="0" smtClean="0"/>
              <a:t> recipients of federal funding to make reasonable efforts to provide LEP persons with meaningful access to their programs and services at no cost. </a:t>
            </a:r>
            <a:r>
              <a:rPr lang="en-US" baseline="30000" dirty="0" smtClean="0"/>
              <a:t>5</a:t>
            </a:r>
            <a:r>
              <a:rPr lang="en-US" dirty="0" smtClean="0"/>
              <a:t> </a:t>
            </a:r>
          </a:p>
          <a:p>
            <a:r>
              <a:rPr lang="en-US" dirty="0" smtClean="0"/>
              <a:t>Lau v. Nichols </a:t>
            </a:r>
            <a:r>
              <a:rPr lang="en-US" sz="2400" baseline="30000" dirty="0" smtClean="0"/>
              <a:t>6</a:t>
            </a:r>
          </a:p>
          <a:p>
            <a:r>
              <a:rPr lang="en-US" dirty="0" smtClean="0"/>
              <a:t>Executive Order 13166 </a:t>
            </a:r>
            <a:r>
              <a:rPr lang="en-US" sz="2400" baseline="30000" dirty="0" smtClean="0"/>
              <a:t>7</a:t>
            </a:r>
            <a:r>
              <a:rPr lang="en-US" dirty="0" smtClean="0"/>
              <a:t> </a:t>
            </a:r>
          </a:p>
          <a:p>
            <a:r>
              <a:rPr lang="en-US" i="1" dirty="0" smtClean="0"/>
              <a:t>Deaf </a:t>
            </a:r>
            <a:r>
              <a:rPr lang="en-US" i="1" dirty="0"/>
              <a:t>/ Hard of Hearing Individuals</a:t>
            </a:r>
          </a:p>
          <a:p>
            <a:pPr lvl="1"/>
            <a:r>
              <a:rPr lang="en-US" dirty="0" smtClean="0"/>
              <a:t>American </a:t>
            </a:r>
            <a:r>
              <a:rPr lang="en-US" dirty="0"/>
              <a:t>Disabilities Act (</a:t>
            </a:r>
            <a:r>
              <a:rPr lang="en-US" dirty="0" smtClean="0"/>
              <a:t>ADA) </a:t>
            </a:r>
            <a:r>
              <a:rPr lang="en-US" baseline="30000" dirty="0" smtClean="0"/>
              <a:t>8 </a:t>
            </a:r>
            <a:endParaRPr lang="en-US" baseline="30000" dirty="0"/>
          </a:p>
          <a:p>
            <a:pPr marL="137160" indent="0">
              <a:buNone/>
            </a:pPr>
            <a:endParaRPr lang="en-US" dirty="0"/>
          </a:p>
        </p:txBody>
      </p:sp>
    </p:spTree>
    <p:extLst>
      <p:ext uri="{BB962C8B-B14F-4D97-AF65-F5344CB8AC3E}">
        <p14:creationId xmlns:p14="http://schemas.microsoft.com/office/powerpoint/2010/main" val="447945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r>
              <a:rPr lang="en-US" dirty="0" smtClean="0"/>
              <a:t>Legal Requirements for</a:t>
            </a:r>
            <a:br>
              <a:rPr lang="en-US" dirty="0" smtClean="0"/>
            </a:br>
            <a:r>
              <a:rPr lang="en-US" dirty="0" smtClean="0"/>
              <a:t>Language Access</a:t>
            </a:r>
            <a:endParaRPr lang="en-US" dirty="0"/>
          </a:p>
        </p:txBody>
      </p:sp>
      <p:sp>
        <p:nvSpPr>
          <p:cNvPr id="7" name="Content Placeholder 2"/>
          <p:cNvSpPr>
            <a:spLocks noGrp="1"/>
          </p:cNvSpPr>
          <p:nvPr>
            <p:ph idx="1"/>
          </p:nvPr>
        </p:nvSpPr>
        <p:spPr>
          <a:xfrm>
            <a:off x="457200" y="1600200"/>
            <a:ext cx="8229600" cy="4114800"/>
          </a:xfrm>
        </p:spPr>
        <p:txBody>
          <a:bodyPr>
            <a:normAutofit lnSpcReduction="10000"/>
          </a:bodyPr>
          <a:lstStyle/>
          <a:p>
            <a:r>
              <a:rPr lang="en-US" b="1" dirty="0" smtClean="0">
                <a:solidFill>
                  <a:schemeClr val="accent4">
                    <a:lumMod val="50000"/>
                  </a:schemeClr>
                </a:solidFill>
              </a:rPr>
              <a:t>2001</a:t>
            </a:r>
            <a:r>
              <a:rPr lang="en-US" dirty="0" smtClean="0">
                <a:solidFill>
                  <a:schemeClr val="accent4">
                    <a:lumMod val="50000"/>
                  </a:schemeClr>
                </a:solidFill>
              </a:rPr>
              <a:t> </a:t>
            </a:r>
            <a:r>
              <a:rPr lang="en-US" dirty="0" smtClean="0"/>
              <a:t>– “Use of Interpreters for Non-English Speaking Persons in Georgia”</a:t>
            </a:r>
            <a:r>
              <a:rPr lang="en-US" sz="2400" baseline="30000" dirty="0" smtClean="0"/>
              <a:t>9</a:t>
            </a:r>
            <a:r>
              <a:rPr lang="en-US" sz="2400" dirty="0" smtClean="0"/>
              <a:t> </a:t>
            </a:r>
            <a:endParaRPr lang="en-US" sz="2400" baseline="30000" dirty="0" smtClean="0"/>
          </a:p>
          <a:p>
            <a:pPr lvl="2"/>
            <a:r>
              <a:rPr lang="en-US" b="1" dirty="0" smtClean="0">
                <a:solidFill>
                  <a:schemeClr val="accent4">
                    <a:lumMod val="50000"/>
                  </a:schemeClr>
                </a:solidFill>
              </a:rPr>
              <a:t>2011</a:t>
            </a:r>
            <a:r>
              <a:rPr lang="en-US" dirty="0" smtClean="0"/>
              <a:t> – Interpreter to be provided in </a:t>
            </a:r>
            <a:r>
              <a:rPr lang="en-US" b="1" i="1" u="sng" dirty="0" smtClean="0"/>
              <a:t>all</a:t>
            </a:r>
            <a:r>
              <a:rPr lang="en-US" b="1" i="1" dirty="0" smtClean="0"/>
              <a:t> </a:t>
            </a:r>
            <a:r>
              <a:rPr lang="en-US" dirty="0" smtClean="0"/>
              <a:t>criminal and civil proceedings </a:t>
            </a:r>
            <a:endParaRPr lang="en-US" baseline="30000" dirty="0" smtClean="0"/>
          </a:p>
          <a:p>
            <a:pPr lvl="2"/>
            <a:r>
              <a:rPr lang="en-US" b="1" dirty="0" smtClean="0">
                <a:solidFill>
                  <a:schemeClr val="accent4">
                    <a:lumMod val="50000"/>
                  </a:schemeClr>
                </a:solidFill>
              </a:rPr>
              <a:t>2012</a:t>
            </a:r>
            <a:r>
              <a:rPr lang="en-US" dirty="0" smtClean="0"/>
              <a:t> –Rules </a:t>
            </a:r>
            <a:r>
              <a:rPr lang="en-US" dirty="0"/>
              <a:t>amended to include Deaf and Hard of Hearing </a:t>
            </a:r>
            <a:r>
              <a:rPr lang="en-US" dirty="0" smtClean="0"/>
              <a:t>individuals</a:t>
            </a:r>
            <a:endParaRPr lang="en-US" baseline="30000" dirty="0" smtClean="0"/>
          </a:p>
          <a:p>
            <a:r>
              <a:rPr lang="en-US" b="1" dirty="0" smtClean="0">
                <a:solidFill>
                  <a:schemeClr val="accent4">
                    <a:lumMod val="50000"/>
                  </a:schemeClr>
                </a:solidFill>
              </a:rPr>
              <a:t>2003</a:t>
            </a:r>
            <a:r>
              <a:rPr lang="en-US" dirty="0" smtClean="0">
                <a:solidFill>
                  <a:schemeClr val="accent4">
                    <a:lumMod val="50000"/>
                  </a:schemeClr>
                </a:solidFill>
              </a:rPr>
              <a:t> </a:t>
            </a:r>
            <a:r>
              <a:rPr lang="en-US" dirty="0" smtClean="0"/>
              <a:t>–Georgia Commission on Interpreters</a:t>
            </a:r>
            <a:r>
              <a:rPr lang="en-US" sz="2400" baseline="30000" dirty="0" smtClean="0"/>
              <a:t>10</a:t>
            </a:r>
            <a:r>
              <a:rPr lang="en-US" dirty="0" smtClean="0"/>
              <a:t> </a:t>
            </a:r>
          </a:p>
          <a:p>
            <a:pPr marL="548640" lvl="1" indent="-411480">
              <a:buClr>
                <a:schemeClr val="tx1">
                  <a:shade val="95000"/>
                </a:schemeClr>
              </a:buClr>
              <a:buSzPct val="65000"/>
              <a:buFont typeface="Wingdings 2"/>
              <a:buChar char=""/>
            </a:pPr>
            <a:r>
              <a:rPr lang="en-US" sz="2800" b="1" dirty="0" smtClean="0">
                <a:solidFill>
                  <a:schemeClr val="accent4">
                    <a:lumMod val="50000"/>
                  </a:schemeClr>
                </a:solidFill>
              </a:rPr>
              <a:t>2010 </a:t>
            </a:r>
            <a:r>
              <a:rPr lang="en-US" sz="2800" dirty="0" smtClean="0"/>
              <a:t>– </a:t>
            </a:r>
            <a:r>
              <a:rPr lang="en-US" sz="2800" i="1" dirty="0" smtClean="0"/>
              <a:t>Ling v. State</a:t>
            </a:r>
            <a:r>
              <a:rPr lang="en-US" baseline="30000" dirty="0" smtClean="0"/>
              <a:t>11</a:t>
            </a:r>
            <a:endParaRPr lang="en-US" i="1" dirty="0" smtClean="0"/>
          </a:p>
          <a:p>
            <a:pPr lvl="1"/>
            <a:r>
              <a:rPr lang="en-US" dirty="0" smtClean="0"/>
              <a:t>Interpreter must be appointed for those who cannot communicate effectively in English in criminal cases</a:t>
            </a:r>
            <a:endParaRPr lang="en-US" dirty="0"/>
          </a:p>
          <a:p>
            <a:pPr marL="137160" indent="0">
              <a:buNone/>
            </a:pPr>
            <a:endParaRPr lang="en-US" dirty="0"/>
          </a:p>
        </p:txBody>
      </p:sp>
    </p:spTree>
    <p:extLst>
      <p:ext uri="{BB962C8B-B14F-4D97-AF65-F5344CB8AC3E}">
        <p14:creationId xmlns:p14="http://schemas.microsoft.com/office/powerpoint/2010/main" val="1230499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2472</TotalTime>
  <Words>2185</Words>
  <Application>Microsoft Office PowerPoint</Application>
  <PresentationFormat>On-screen Show (4:3)</PresentationFormat>
  <Paragraphs>285</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Ethical Obligations  and Representing Limited English Proficient and Deaf/Hard of Hearing Clients</vt:lpstr>
      <vt:lpstr>Objectives</vt:lpstr>
      <vt:lpstr>PowerPoint Presentation</vt:lpstr>
      <vt:lpstr>PowerPoint Presentation</vt:lpstr>
      <vt:lpstr>PowerPoint Presentation</vt:lpstr>
      <vt:lpstr>What does it mean to be LEP?</vt:lpstr>
      <vt:lpstr>What does it mean to be LEP?</vt:lpstr>
      <vt:lpstr>Legal Requirements for  Language Access</vt:lpstr>
      <vt:lpstr>Legal Requirements for Language Access</vt:lpstr>
      <vt:lpstr>Legal Requirements for Language Access</vt:lpstr>
      <vt:lpstr>Your Role as an Attorney</vt:lpstr>
      <vt:lpstr>Your Role as an Attorney</vt:lpstr>
      <vt:lpstr>Why Use an Interpreter?</vt:lpstr>
      <vt:lpstr>Ethical Considerations </vt:lpstr>
      <vt:lpstr>Ethical Considerations </vt:lpstr>
      <vt:lpstr>Ethical Considerations </vt:lpstr>
      <vt:lpstr>Ethical Considerations </vt:lpstr>
      <vt:lpstr>Ethical Considerations </vt:lpstr>
      <vt:lpstr>Ethical Considerations </vt:lpstr>
      <vt:lpstr>Ethical Considerations </vt:lpstr>
      <vt:lpstr>Ethical Considerations </vt:lpstr>
      <vt:lpstr>Ethical Considerations </vt:lpstr>
      <vt:lpstr>Ethical Considerations </vt:lpstr>
      <vt:lpstr>Special Issues / Considerations</vt:lpstr>
      <vt:lpstr>Resources </vt:lpstr>
      <vt:lpstr>References</vt:lpstr>
      <vt:lpstr>References </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Alpa</dc:creator>
  <cp:lastModifiedBy>Edmondson-Cooper, Jana J.</cp:lastModifiedBy>
  <cp:revision>109</cp:revision>
  <cp:lastPrinted>2014-02-07T16:59:16Z</cp:lastPrinted>
  <dcterms:created xsi:type="dcterms:W3CDTF">2014-01-30T20:49:17Z</dcterms:created>
  <dcterms:modified xsi:type="dcterms:W3CDTF">2014-02-10T22:24:42Z</dcterms:modified>
</cp:coreProperties>
</file>